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5143500" type="screen16x9"/>
  <p:notesSz cx="6858000" cy="9144000"/>
  <p:embeddedFontLst>
    <p:embeddedFont>
      <p:font typeface="Gill Sans" panose="020B0604020202020204" charset="0"/>
      <p:regular r:id="rId59"/>
      <p:bold r:id="rId60"/>
    </p:embeddedFont>
    <p:embeddedFont>
      <p:font typeface="Helvetica Neue Light" panose="020B0604020202020204" charset="0"/>
      <p:regular r:id="rId61"/>
      <p:bold r:id="rId62"/>
      <p:italic r:id="rId63"/>
      <p:boldItalic r:id="rId64"/>
    </p:embeddedFont>
    <p:embeddedFont>
      <p:font typeface="Montserrat" panose="00000500000000000000" pitchFamily="2" charset="0"/>
      <p:regular r:id="rId65"/>
      <p:bold r:id="rId66"/>
      <p:italic r:id="rId67"/>
      <p:boldItalic r:id="rId68"/>
    </p:embeddedFont>
    <p:embeddedFont>
      <p:font typeface="Montserrat Black" panose="00000A00000000000000" pitchFamily="2" charset="0"/>
      <p:bold r:id="rId69"/>
      <p:italic r:id="rId70"/>
      <p:boldItalic r:id="rId71"/>
    </p:embeddedFont>
    <p:embeddedFont>
      <p:font typeface="Montserrat Light" panose="00000400000000000000" pitchFamily="2" charset="0"/>
      <p:regular r:id="rId72"/>
      <p:bold r:id="rId73"/>
      <p:italic r:id="rId74"/>
      <p:boldItalic r:id="rId75"/>
    </p:embeddedFont>
    <p:embeddedFont>
      <p:font typeface="Montserrat Medium" panose="00000600000000000000" pitchFamily="2" charset="0"/>
      <p:regular r:id="rId76"/>
      <p:bold r:id="rId77"/>
      <p:italic r:id="rId78"/>
      <p:boldItalic r:id="rId79"/>
    </p:embeddedFont>
    <p:embeddedFont>
      <p:font typeface="Montserrat SemiBold" panose="00000700000000000000" pitchFamily="2" charset="0"/>
      <p:regular r:id="rId80"/>
      <p:bold r:id="rId81"/>
      <p:italic r:id="rId82"/>
      <p:boldItalic r:id="rId83"/>
    </p:embeddedFont>
    <p:embeddedFont>
      <p:font typeface="Poppins" panose="00000500000000000000" pitchFamily="2" charset="0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1" roundtripDataSignature="AMtx7mj4YHanYvNWpMhyDlIAnFLvaROf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C2D393-C3CF-4A19-89A0-808176BAE326}">
  <a:tblStyle styleId="{CBC2D393-C3CF-4A19-89A0-808176BAE326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00000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0000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874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84" Type="http://schemas.openxmlformats.org/officeDocument/2006/relationships/font" Target="fonts/font26.fntdata"/><Relationship Id="rId7" Type="http://schemas.openxmlformats.org/officeDocument/2006/relationships/slide" Target="slides/slide5.xml"/><Relationship Id="rId71" Type="http://schemas.openxmlformats.org/officeDocument/2006/relationships/font" Target="fonts/font13.fntdata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87" Type="http://schemas.openxmlformats.org/officeDocument/2006/relationships/font" Target="fonts/font29.fntdata"/><Relationship Id="rId5" Type="http://schemas.openxmlformats.org/officeDocument/2006/relationships/slide" Target="slides/slide3.xml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85" Type="http://schemas.openxmlformats.org/officeDocument/2006/relationships/font" Target="fonts/font27.fntdata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font" Target="fonts/font25.fntdata"/><Relationship Id="rId9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font" Target="fonts/font28.fntdata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anja.sormaz\AppData\Local\Microsoft\Windows\INetCache\Content.Outlook\57ZWJXWH\Leaflat%20Kompas%20(00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3000">
                    <a:srgbClr val="1645D3"/>
                  </a:gs>
                  <a:gs pos="100000">
                    <a:srgbClr val="C7F707"/>
                  </a:gs>
                </a:gsLst>
                <a:lin ang="16200000" scaled="0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B5-49F4-93F6-5A003EE542E7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B5-49F4-93F6-5A003EE542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5-49F4-93F6-5A003EE54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3000">
                    <a:srgbClr val="1645D3"/>
                  </a:gs>
                  <a:gs pos="100000">
                    <a:srgbClr val="C7F707"/>
                  </a:gs>
                </a:gsLst>
                <a:lin ang="16200000" scaled="0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B5-49F4-93F6-5A003EE542E7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B5-49F4-93F6-5A003EE542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5-49F4-93F6-5A003EE54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3000">
                    <a:srgbClr val="1645D3"/>
                  </a:gs>
                  <a:gs pos="100000">
                    <a:srgbClr val="C7F707"/>
                  </a:gs>
                </a:gsLst>
                <a:lin ang="16200000" scaled="0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B5-49F4-93F6-5A003EE542E7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B5-49F4-93F6-5A003EE542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5-49F4-93F6-5A003EE54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3000">
                    <a:srgbClr val="1645D3"/>
                  </a:gs>
                  <a:gs pos="100000">
                    <a:srgbClr val="C7F707"/>
                  </a:gs>
                </a:gsLst>
                <a:lin ang="16200000" scaled="0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B5-49F4-93F6-5A003EE542E7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B5-49F4-93F6-5A003EE542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5-49F4-93F6-5A003EE54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3000">
                    <a:srgbClr val="1645D3"/>
                  </a:gs>
                  <a:gs pos="100000">
                    <a:srgbClr val="C7F707"/>
                  </a:gs>
                </a:gsLst>
                <a:lin ang="16200000" scaled="0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B5-49F4-93F6-5A003EE542E7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B5-49F4-93F6-5A003EE542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5-49F4-93F6-5A003EE54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3000">
                    <a:srgbClr val="1645D3"/>
                  </a:gs>
                  <a:gs pos="100000">
                    <a:srgbClr val="C7F707"/>
                  </a:gs>
                </a:gsLst>
                <a:lin ang="16200000" scaled="0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B5-49F4-93F6-5A003EE542E7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B5-49F4-93F6-5A003EE542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5-49F4-93F6-5A003EE54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3000">
                    <a:srgbClr val="1645D3"/>
                  </a:gs>
                  <a:gs pos="100000">
                    <a:srgbClr val="C7F707"/>
                  </a:gs>
                </a:gsLst>
                <a:lin ang="16200000" scaled="0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B5-49F4-93F6-5A003EE542E7}"/>
              </c:ext>
            </c:extLst>
          </c:dPt>
          <c:dPt>
            <c:idx val="1"/>
            <c:bubble3D val="0"/>
            <c:spPr>
              <a:solidFill>
                <a:srgbClr val="EEEE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B5-49F4-93F6-5A003EE542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5-49F4-93F6-5A003EE54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MSP Kompas Indeks</c:v>
                </c:pt>
              </c:strCache>
            </c:strRef>
          </c:tx>
          <c:spPr>
            <a:ln w="6350" cap="rnd">
              <a:solidFill>
                <a:schemeClr val="accent1">
                  <a:alpha val="9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6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60"/>
              <c:spPr>
                <a:solidFill>
                  <a:srgbClr val="C7F707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AD6-41F1-BA74-163999F798E2}"/>
              </c:ext>
            </c:extLst>
          </c:dPt>
          <c:dPt>
            <c:idx val="1"/>
            <c:marker>
              <c:symbol val="circle"/>
              <c:size val="60"/>
              <c:spPr>
                <a:solidFill>
                  <a:srgbClr val="C7F707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AD6-41F1-BA74-163999F798E2}"/>
              </c:ext>
            </c:extLst>
          </c:dPt>
          <c:dLbls>
            <c:dLbl>
              <c:idx val="0"/>
              <c:layout>
                <c:manualLayout>
                  <c:x val="-0.2152548257376318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D6-41F1-BA74-163999F798E2}"/>
                </c:ext>
              </c:extLst>
            </c:dLbl>
            <c:dLbl>
              <c:idx val="1"/>
              <c:layout>
                <c:manualLayout>
                  <c:x val="-0.16317704531723706"/>
                  <c:y val="-7.8513316353025549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D6-41F1-BA74-163999F79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42.8</c:v>
                </c:pt>
                <c:pt idx="1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D6-41F1-BA74-163999F79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589368"/>
        <c:axId val="782582168"/>
      </c:lineChart>
      <c:catAx>
        <c:axId val="78258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582168"/>
        <c:crosses val="autoZero"/>
        <c:auto val="1"/>
        <c:lblAlgn val="ctr"/>
        <c:lblOffset val="100"/>
        <c:noMultiLvlLbl val="0"/>
      </c:catAx>
      <c:valAx>
        <c:axId val="782582168"/>
        <c:scaling>
          <c:orientation val="minMax"/>
          <c:max val="45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58936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preduzeća koja su koristila:</c:v>
                </c:pt>
              </c:strCache>
            </c:strRef>
          </c:tx>
          <c:spPr>
            <a:solidFill>
              <a:srgbClr val="C7F7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Light" panose="000004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Programi fornda za inovacionu delatnost</c:v>
                </c:pt>
                <c:pt idx="1">
                  <c:v>Donatorski projekti (USAID, E2E)</c:v>
                </c:pt>
                <c:pt idx="2">
                  <c:v>Poreske olakšice za intelektualnu svojinu</c:v>
                </c:pt>
                <c:pt idx="3">
                  <c:v>Programi Centra za digitalnu transformaciju</c:v>
                </c:pt>
                <c:pt idx="4">
                  <c:v>IPARD</c:v>
                </c:pt>
                <c:pt idx="5">
                  <c:v>RnD poreska olakšica</c:v>
                </c:pt>
                <c:pt idx="6">
                  <c:v>Programi RAS-a</c:v>
                </c:pt>
              </c:strCache>
            </c:strRef>
          </c:cat>
          <c:val>
            <c:numRef>
              <c:f>Sheet1!$B$2:$B$8</c:f>
              <c:numCache>
                <c:formatCode>###0.0</c:formatCode>
                <c:ptCount val="7"/>
                <c:pt idx="0">
                  <c:v>0.94182399999999999</c:v>
                </c:pt>
                <c:pt idx="1">
                  <c:v>1.4046959999999999</c:v>
                </c:pt>
                <c:pt idx="2">
                  <c:v>1.4176409999999999</c:v>
                </c:pt>
                <c:pt idx="3">
                  <c:v>1.603863</c:v>
                </c:pt>
                <c:pt idx="4">
                  <c:v>2.2480950000000002</c:v>
                </c:pt>
                <c:pt idx="5">
                  <c:v>3.3801060000000001</c:v>
                </c:pt>
                <c:pt idx="6">
                  <c:v>5.7454510000000001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9-4551-8BDD-54B1F02B5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09872872"/>
        <c:axId val="1509868192"/>
      </c:barChart>
      <c:catAx>
        <c:axId val="1509872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509868192"/>
        <c:crosses val="autoZero"/>
        <c:auto val="1"/>
        <c:lblAlgn val="ctr"/>
        <c:lblOffset val="100"/>
        <c:noMultiLvlLbl val="0"/>
      </c:catAx>
      <c:valAx>
        <c:axId val="150986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50987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 Light" panose="00000400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sr-Latn-RS" sz="1400"/>
              <a:t>% preduzeća koji ne ulaže u:</a:t>
            </a:r>
            <a:endParaRPr lang="en-GB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31446016347148"/>
          <c:y val="0.12548593056027318"/>
          <c:w val="0.48694734968934217"/>
          <c:h val="0.69261243221331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7F707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Efikasnost korišćenja resursa</c:v>
                </c:pt>
                <c:pt idx="1">
                  <c:v>Širenje kapaciteta / nova oprema</c:v>
                </c:pt>
                <c:pt idx="2">
                  <c:v>Automatizacija poslovanja</c:v>
                </c:pt>
                <c:pt idx="3">
                  <c:v>Složenost i dodata vrednost proizvoda</c:v>
                </c:pt>
                <c:pt idx="4">
                  <c:v>Razvoj novih proizvoda / usluga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69.5</c:v>
                </c:pt>
                <c:pt idx="1">
                  <c:v>74</c:v>
                </c:pt>
                <c:pt idx="2">
                  <c:v>63</c:v>
                </c:pt>
                <c:pt idx="3">
                  <c:v>65</c:v>
                </c:pt>
                <c:pt idx="4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9-40CE-92D2-CA34BB3891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1645D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Efikasnost korišćenja resursa</c:v>
                </c:pt>
                <c:pt idx="1">
                  <c:v>Širenje kapaciteta / nova oprema</c:v>
                </c:pt>
                <c:pt idx="2">
                  <c:v>Automatizacija poslovanja</c:v>
                </c:pt>
                <c:pt idx="3">
                  <c:v>Složenost i dodata vrednost proizvoda</c:v>
                </c:pt>
                <c:pt idx="4">
                  <c:v>Razvoj novih proizvoda / usluga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80.7</c:v>
                </c:pt>
                <c:pt idx="1">
                  <c:v>80.8</c:v>
                </c:pt>
                <c:pt idx="2">
                  <c:v>79</c:v>
                </c:pt>
                <c:pt idx="3">
                  <c:v>75.099999999999994</c:v>
                </c:pt>
                <c:pt idx="4">
                  <c:v>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9-40CE-92D2-CA34BB389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954856"/>
        <c:axId val="345947656"/>
      </c:barChart>
      <c:catAx>
        <c:axId val="345954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345947656"/>
        <c:crosses val="autoZero"/>
        <c:auto val="1"/>
        <c:lblAlgn val="ctr"/>
        <c:lblOffset val="100"/>
        <c:noMultiLvlLbl val="0"/>
      </c:catAx>
      <c:valAx>
        <c:axId val="345947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34595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140787700349"/>
          <c:y val="8.7695444129936656E-2"/>
          <c:w val="0.71179554892167551"/>
          <c:h val="0.706790560273172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MSP Kompas Indeks</c:v>
                </c:pt>
              </c:strCache>
            </c:strRef>
          </c:tx>
          <c:spPr>
            <a:ln w="6350" cap="rnd">
              <a:solidFill>
                <a:schemeClr val="accent1">
                  <a:alpha val="9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3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30"/>
              <c:spPr>
                <a:solidFill>
                  <a:srgbClr val="C7F707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107-48CC-9557-56FF60E219E4}"/>
              </c:ext>
            </c:extLst>
          </c:dPt>
          <c:dPt>
            <c:idx val="1"/>
            <c:marker>
              <c:symbol val="circle"/>
              <c:size val="30"/>
              <c:spPr>
                <a:solidFill>
                  <a:srgbClr val="C7F707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107-48CC-9557-56FF60E219E4}"/>
              </c:ext>
            </c:extLst>
          </c:dPt>
          <c:dLbls>
            <c:dLbl>
              <c:idx val="0"/>
              <c:layout>
                <c:manualLayout>
                  <c:x val="-0.10068370881276335"/>
                  <c:y val="-1.4265175001123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07-48CC-9557-56FF60E219E4}"/>
                </c:ext>
              </c:extLst>
            </c:dLbl>
            <c:dLbl>
              <c:idx val="1"/>
              <c:layout>
                <c:manualLayout>
                  <c:x val="-0.1006837088127633"/>
                  <c:y val="-7.1325875005616209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07-48CC-9557-56FF60E21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3.2</c:v>
                </c:pt>
                <c:pt idx="1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07-48CC-9557-56FF60E21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589368"/>
        <c:axId val="782582168"/>
      </c:lineChart>
      <c:catAx>
        <c:axId val="78258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782582168"/>
        <c:crosses val="autoZero"/>
        <c:auto val="1"/>
        <c:lblAlgn val="ctr"/>
        <c:lblOffset val="100"/>
        <c:noMultiLvlLbl val="0"/>
      </c:catAx>
      <c:valAx>
        <c:axId val="782582168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sr-Latn-RS" sz="1100"/>
                  <a:t>R&amp;D (% prihoda)</a:t>
                </a:r>
                <a:endParaRPr lang="en-GB" sz="1100"/>
              </a:p>
            </c:rich>
          </c:tx>
          <c:layout>
            <c:manualLayout>
              <c:xMode val="edge"/>
              <c:yMode val="edge"/>
              <c:x val="3.4718520280263204E-2"/>
              <c:y val="8.2642539425798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78258936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140787700349"/>
          <c:y val="8.7695444129936656E-2"/>
          <c:w val="0.71179554892167551"/>
          <c:h val="0.706790560273172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R&amp;D (% prihoda)</c:v>
                </c:pt>
              </c:strCache>
            </c:strRef>
          </c:tx>
          <c:spPr>
            <a:ln w="6350" cap="rnd">
              <a:solidFill>
                <a:schemeClr val="accent1">
                  <a:alpha val="9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3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30"/>
              <c:spPr>
                <a:solidFill>
                  <a:srgbClr val="C7F707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302-493B-ABA7-FF62C02DC03A}"/>
              </c:ext>
            </c:extLst>
          </c:dPt>
          <c:dPt>
            <c:idx val="1"/>
            <c:marker>
              <c:symbol val="circle"/>
              <c:size val="30"/>
              <c:spPr>
                <a:solidFill>
                  <a:srgbClr val="C7F707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302-493B-ABA7-FF62C02DC03A}"/>
              </c:ext>
            </c:extLst>
          </c:dPt>
          <c:dLbls>
            <c:dLbl>
              <c:idx val="0"/>
              <c:layout>
                <c:manualLayout>
                  <c:x val="-0.10068370881276335"/>
                  <c:y val="-1.4265175001123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2-493B-ABA7-FF62C02DC03A}"/>
                </c:ext>
              </c:extLst>
            </c:dLbl>
            <c:dLbl>
              <c:idx val="1"/>
              <c:layout>
                <c:manualLayout>
                  <c:x val="-9.0268152728684464E-2"/>
                  <c:y val="-7.1325875005616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2-493B-ABA7-FF62C02DC0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02-493B-ABA7-FF62C02DC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589368"/>
        <c:axId val="782582168"/>
      </c:lineChart>
      <c:catAx>
        <c:axId val="78258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782582168"/>
        <c:crosses val="autoZero"/>
        <c:auto val="1"/>
        <c:lblAlgn val="ctr"/>
        <c:lblOffset val="100"/>
        <c:noMultiLvlLbl val="0"/>
      </c:catAx>
      <c:valAx>
        <c:axId val="782582168"/>
        <c:scaling>
          <c:orientation val="minMax"/>
          <c:max val="50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sr-Latn-RS" sz="1050" dirty="0"/>
                  <a:t>% firmi koje ulažu u R&amp;D</a:t>
                </a:r>
                <a:endParaRPr lang="en-GB" sz="1050" dirty="0"/>
              </a:p>
            </c:rich>
          </c:tx>
          <c:layout>
            <c:manualLayout>
              <c:xMode val="edge"/>
              <c:yMode val="edge"/>
              <c:x val="2.7774816224210564E-2"/>
              <c:y val="8.2642539425798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782589368"/>
        <c:crosses val="autoZero"/>
        <c:crossBetween val="between"/>
        <c:majorUnit val="5"/>
        <c:minorUnit val="0.5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sr-Latn-RS" dirty="0"/>
              <a:t>% domaćih MSP koje koriste: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39016626589821"/>
          <c:y val="0.12111201112693122"/>
          <c:w val="0.84748235013677586"/>
          <c:h val="0.67969673159399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'Grafikon 1 gore'!$B$12</c:f>
              <c:strCache>
                <c:ptCount val="1"/>
                <c:pt idx="0">
                  <c:v>SRB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645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1E-4D5D-A0EC-50AB8606DABD}"/>
              </c:ext>
            </c:extLst>
          </c:dPt>
          <c:dPt>
            <c:idx val="1"/>
            <c:invertIfNegative val="0"/>
            <c:bubble3D val="0"/>
            <c:spPr>
              <a:solidFill>
                <a:srgbClr val="C7F7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1E-4D5D-A0EC-50AB8606DABD}"/>
              </c:ext>
            </c:extLst>
          </c:dPt>
          <c:dPt>
            <c:idx val="2"/>
            <c:invertIfNegative val="0"/>
            <c:bubble3D val="0"/>
            <c:spPr>
              <a:solidFill>
                <a:srgbClr val="C7F7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1E-4D5D-A0EC-50AB8606DABD}"/>
              </c:ext>
            </c:extLst>
          </c:dPt>
          <c:dPt>
            <c:idx val="3"/>
            <c:invertIfNegative val="0"/>
            <c:bubble3D val="0"/>
            <c:spPr>
              <a:solidFill>
                <a:srgbClr val="C7F7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1E-4D5D-A0EC-50AB8606DABD}"/>
              </c:ext>
            </c:extLst>
          </c:dPt>
          <c:dPt>
            <c:idx val="4"/>
            <c:invertIfNegative val="0"/>
            <c:bubble3D val="0"/>
            <c:spPr>
              <a:solidFill>
                <a:srgbClr val="C7F7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1E-4D5D-A0EC-50AB8606DABD}"/>
              </c:ext>
            </c:extLst>
          </c:dPt>
          <c:dPt>
            <c:idx val="5"/>
            <c:invertIfNegative val="0"/>
            <c:bubble3D val="0"/>
            <c:spPr>
              <a:solidFill>
                <a:srgbClr val="0030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1E-4D5D-A0EC-50AB8606DABD}"/>
              </c:ext>
            </c:extLst>
          </c:dPt>
          <c:dPt>
            <c:idx val="6"/>
            <c:invertIfNegative val="0"/>
            <c:bubble3D val="0"/>
            <c:spPr>
              <a:solidFill>
                <a:srgbClr val="0030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C1E-4D5D-A0EC-50AB8606DABD}"/>
              </c:ext>
            </c:extLst>
          </c:dPt>
          <c:cat>
            <c:strRef>
              <c:f>'Grafikon 1 gore'!$C$11:$I$11</c:f>
              <c:strCache>
                <c:ptCount val="7"/>
                <c:pt idx="0">
                  <c:v>Klaud</c:v>
                </c:pt>
                <c:pt idx="1">
                  <c:v>ERP</c:v>
                </c:pt>
                <c:pt idx="2">
                  <c:v>IKT eksperti</c:v>
                </c:pt>
                <c:pt idx="3">
                  <c:v>IoT</c:v>
                </c:pt>
                <c:pt idx="4">
                  <c:v>CRM</c:v>
                </c:pt>
                <c:pt idx="5">
                  <c:v>Robotika</c:v>
                </c:pt>
                <c:pt idx="6">
                  <c:v>AI</c:v>
                </c:pt>
              </c:strCache>
            </c:strRef>
          </c:cat>
          <c:val>
            <c:numRef>
              <c:f>'Grafikon 1 gore'!$C$12:$I$12</c:f>
              <c:numCache>
                <c:formatCode>0.00</c:formatCode>
                <c:ptCount val="7"/>
                <c:pt idx="0">
                  <c:v>33.614178842958566</c:v>
                </c:pt>
                <c:pt idx="1">
                  <c:v>19.566591436175255</c:v>
                </c:pt>
                <c:pt idx="2">
                  <c:v>18.723239832820187</c:v>
                </c:pt>
                <c:pt idx="3">
                  <c:v>17.097857768714729</c:v>
                </c:pt>
                <c:pt idx="4">
                  <c:v>8.2330570049537215</c:v>
                </c:pt>
                <c:pt idx="5">
                  <c:v>3.0315405676568123</c:v>
                </c:pt>
                <c:pt idx="6">
                  <c:v>0.86329868292507184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C1E-4D5D-A0EC-50AB8606D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4658351"/>
        <c:axId val="1014654991"/>
      </c:barChart>
      <c:scatterChart>
        <c:scatterStyle val="lineMarker"/>
        <c:varyColors val="0"/>
        <c:ser>
          <c:idx val="1"/>
          <c:order val="1"/>
          <c:tx>
            <c:strRef>
              <c:f>'Grafikon 1 gore'!$B$13</c:f>
              <c:strCache>
                <c:ptCount val="1"/>
                <c:pt idx="0">
                  <c:v>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strRef>
              <c:f>'Grafikon 1 gore'!$C$11:$I$11</c:f>
              <c:strCache>
                <c:ptCount val="7"/>
                <c:pt idx="0">
                  <c:v>Klaud</c:v>
                </c:pt>
                <c:pt idx="1">
                  <c:v>ERP</c:v>
                </c:pt>
                <c:pt idx="2">
                  <c:v>IKT eksperti</c:v>
                </c:pt>
                <c:pt idx="3">
                  <c:v>IoT</c:v>
                </c:pt>
                <c:pt idx="4">
                  <c:v>CRM</c:v>
                </c:pt>
                <c:pt idx="5">
                  <c:v>Robotika</c:v>
                </c:pt>
                <c:pt idx="6">
                  <c:v>AI</c:v>
                </c:pt>
              </c:strCache>
            </c:strRef>
          </c:xVal>
          <c:yVal>
            <c:numRef>
              <c:f>'Grafikon 1 gore'!$C$13:$I$13</c:f>
              <c:numCache>
                <c:formatCode>0.00</c:formatCode>
                <c:ptCount val="7"/>
                <c:pt idx="0">
                  <c:v>45.2</c:v>
                </c:pt>
                <c:pt idx="1">
                  <c:v>43.3</c:v>
                </c:pt>
                <c:pt idx="2">
                  <c:v>21</c:v>
                </c:pt>
                <c:pt idx="3">
                  <c:v>28.7</c:v>
                </c:pt>
                <c:pt idx="4">
                  <c:v>25.8</c:v>
                </c:pt>
                <c:pt idx="5">
                  <c:v>6.3</c:v>
                </c:pt>
                <c:pt idx="6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5C1E-4D5D-A0EC-50AB8606D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4658351"/>
        <c:axId val="1014654991"/>
      </c:scatterChart>
      <c:catAx>
        <c:axId val="101465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14654991"/>
        <c:crosses val="autoZero"/>
        <c:auto val="1"/>
        <c:lblAlgn val="ctr"/>
        <c:lblOffset val="100"/>
        <c:noMultiLvlLbl val="0"/>
      </c:catAx>
      <c:valAx>
        <c:axId val="101465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01465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81354849692339071"/>
          <c:y val="0.11602825426760179"/>
          <c:w val="0.13932057864545708"/>
          <c:h val="9.123858199248476E-2"/>
        </c:manualLayout>
      </c:layout>
      <c:overlay val="0"/>
      <c:spPr>
        <a:solidFill>
          <a:srgbClr val="EEEEEE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sr-Latn-RS" sz="1200"/>
              <a:t>% domaćih MSP</a:t>
            </a:r>
            <a:endParaRPr lang="en-GB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26695903430674"/>
          <c:y val="0.12383653257594056"/>
          <c:w val="0.83458274053105308"/>
          <c:h val="0.67048307884530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Uložili</c:v>
                </c:pt>
              </c:strCache>
            </c:strRef>
          </c:tx>
          <c:spPr>
            <a:solidFill>
              <a:srgbClr val="C7F7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Smanjenje emisija GHG/otpadnih voda</c:v>
                </c:pt>
                <c:pt idx="1">
                  <c:v>Reciklaža</c:v>
                </c:pt>
                <c:pt idx="2">
                  <c:v>Obnovljivi izvori energije</c:v>
                </c:pt>
                <c:pt idx="3">
                  <c:v>Efikasnost u korišćenju resursa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0.18683996750609261</c:v>
                </c:pt>
                <c:pt idx="1">
                  <c:v>0.27863525588952071</c:v>
                </c:pt>
                <c:pt idx="2">
                  <c:v>0.13403736799350122</c:v>
                </c:pt>
                <c:pt idx="3">
                  <c:v>0.1413484971567831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8-471A-8EE1-7D6E0C73BE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Planiraju</c:v>
                </c:pt>
              </c:strCache>
            </c:strRef>
          </c:tx>
          <c:spPr>
            <a:solidFill>
              <a:srgbClr val="1645D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24182910671418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28-471A-8EE1-7D6E0C73BE84}"/>
                </c:ext>
              </c:extLst>
            </c:dLbl>
            <c:dLbl>
              <c:idx val="3"/>
              <c:layout>
                <c:manualLayout>
                  <c:x val="9.3137183003564154E-3"/>
                  <c:y val="-3.6427824432801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8-471A-8EE1-7D6E0C73B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Smanjenje emisija GHG/otpadnih voda</c:v>
                </c:pt>
                <c:pt idx="1">
                  <c:v>Reciklaža</c:v>
                </c:pt>
                <c:pt idx="2">
                  <c:v>Obnovljivi izvori energije</c:v>
                </c:pt>
                <c:pt idx="3">
                  <c:v>Efikasnost u korišćenju resursa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0.11047928513403736</c:v>
                </c:pt>
                <c:pt idx="1">
                  <c:v>0.14541023558082861</c:v>
                </c:pt>
                <c:pt idx="2">
                  <c:v>0.1462225832656377</c:v>
                </c:pt>
                <c:pt idx="3">
                  <c:v>0.13647441104792851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8-471A-8EE1-7D6E0C73B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9851272"/>
        <c:axId val="1509845512"/>
      </c:barChart>
      <c:catAx>
        <c:axId val="150985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509845512"/>
        <c:crosses val="autoZero"/>
        <c:auto val="0"/>
        <c:lblAlgn val="ctr"/>
        <c:lblOffset val="100"/>
        <c:noMultiLvlLbl val="0"/>
      </c:catAx>
      <c:valAx>
        <c:axId val="150984551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50985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660613972044182"/>
          <c:y val="0.19029752067063907"/>
          <c:w val="0.39593765431193378"/>
          <c:h val="7.0217643343489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5818219430053"/>
          <c:y val="3.2385112795931648E-2"/>
          <c:w val="0.72196782410824512"/>
          <c:h val="0.770178322467568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preduzeća</c:v>
                </c:pt>
              </c:strCache>
            </c:strRef>
          </c:tx>
          <c:dPt>
            <c:idx val="0"/>
            <c:bubble3D val="0"/>
            <c:spPr>
              <a:solidFill>
                <a:srgbClr val="C7F7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7-4099-AE75-499AC2A9776E}"/>
              </c:ext>
            </c:extLst>
          </c:dPt>
          <c:dPt>
            <c:idx val="1"/>
            <c:bubble3D val="0"/>
            <c:spPr>
              <a:solidFill>
                <a:srgbClr val="0030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3E7-4099-AE75-499AC2A9776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rgbClr val="00303C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E7-4099-AE75-499AC2A977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Koriste OIE</c:v>
                </c:pt>
                <c:pt idx="1">
                  <c:v>Ne koriste OIE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7-4099-AE75-499AC2A97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35360073804356"/>
          <c:y val="0.81975488959409393"/>
          <c:w val="0.67761550787668834"/>
          <c:h val="6.8949583737203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SemiBold"/>
              <a:buNone/>
            </a:pPr>
            <a:endParaRPr sz="12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5" name="Google Shape;47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4" name="Google Shape;57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3" name="Google Shape;67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2" name="Google Shape;77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0" name="Google Shape;8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7" name="Google Shape;9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8" name="Google Shape;96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5" name="Google Shape;106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6" name="Google Shape;106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3" name="Google Shape;11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4" name="Google Shape;116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2" name="Google Shape;126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9" name="Google Shape;135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0" name="Google Shape;136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7" name="Google Shape;14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8" name="Google Shape;145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5" name="Google Shape;155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6" name="Google Shape;155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3" name="Google Shape;165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4" name="Google Shape;165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1" name="Google Shape;175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2" name="Google Shape;175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9" name="Google Shape;184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0" name="Google Shape;185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7" name="Google Shape;19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8" name="Google Shape;194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6" name="Google Shape;204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7" name="Google Shape;204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0" name="Google Shape;207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1" name="Google Shape;207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2dda99d0217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2" name="Google Shape;2092;g2dda99d0217_0_4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3" name="Google Shape;2093;g2dda99d0217_0_4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4" name="Google Shape;210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5" name="Google Shape;210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0" name="Google Shape;213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1" name="Google Shape;213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0" name="Google Shape;215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1" name="Google Shape;215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0" name="Google Shape;217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1" name="Google Shape;217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0" name="Google Shape;219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1" name="Google Shape;219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6" name="Google Shape;221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7" name="Google Shape;221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8" name="Google Shape;223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9" name="Google Shape;2239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8" name="Google Shape;225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9" name="Google Shape;2259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1" name="Google Shape;228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2" name="Google Shape;228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3" name="Google Shape;2303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4" name="Google Shape;2304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5" name="Google Shape;232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6" name="Google Shape;2326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6" name="Google Shape;235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7" name="Google Shape;2357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6" name="Google Shape;237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7" name="Google Shape;237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0" name="Google Shape;240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1" name="Google Shape;2401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2" name="Google Shape;241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3" name="Google Shape;2413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7" name="Google Shape;243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8" name="Google Shape;243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2" name="Google Shape;246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3" name="Google Shape;2463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7" name="Google Shape;248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8" name="Google Shape;2488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2" name="Google Shape;251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3" name="Google Shape;2513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7" name="Google Shape;253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8" name="Google Shape;2538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g2dda99d0217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2" name="Google Shape;2562;g2dda99d0217_0_5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3" name="Google Shape;2563;g2dda99d0217_0_5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dda99d0217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2" name="Google Shape;2582;g2dda99d0217_0_5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3" name="Google Shape;2583;g2dda99d0217_0_5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g2dda99d0217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2" name="Google Shape;2602;g2dda99d0217_0_5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3" name="Google Shape;2603;g2dda99d0217_0_5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2" name="Google Shape;262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r-Latn-R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96">
          <p15:clr>
            <a:srgbClr val="FBAE40"/>
          </p15:clr>
        </p15:guide>
        <p15:guide id="2" pos="5364">
          <p15:clr>
            <a:srgbClr val="FBAE40"/>
          </p15:clr>
        </p15:guide>
        <p15:guide id="3" orient="horz" pos="2850">
          <p15:clr>
            <a:srgbClr val="FBAE40"/>
          </p15:clr>
        </p15:guide>
        <p15:guide id="4" orient="horz" pos="38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6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6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6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6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5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9"/>
          <p:cNvSpPr txBox="1"/>
          <p:nvPr/>
        </p:nvSpPr>
        <p:spPr>
          <a:xfrm>
            <a:off x="123324" y="2496729"/>
            <a:ext cx="317100" cy="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sr-Latn-RS" sz="10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sz="10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96">
          <p15:clr>
            <a:srgbClr val="FBAE40"/>
          </p15:clr>
        </p15:guide>
        <p15:guide id="2" pos="5364">
          <p15:clr>
            <a:srgbClr val="FBAE40"/>
          </p15:clr>
        </p15:guide>
        <p15:guide id="3" orient="horz" pos="2850">
          <p15:clr>
            <a:srgbClr val="FBAE40"/>
          </p15:clr>
        </p15:guide>
        <p15:guide id="4" orient="horz" pos="3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n Slide">
  <p:cSld name="Clean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96">
          <p15:clr>
            <a:srgbClr val="FBAE40"/>
          </p15:clr>
        </p15:guide>
        <p15:guide id="2" pos="5364">
          <p15:clr>
            <a:srgbClr val="FBAE40"/>
          </p15:clr>
        </p15:guide>
        <p15:guide id="3" orient="horz" pos="2850">
          <p15:clr>
            <a:srgbClr val="FBAE40"/>
          </p15:clr>
        </p15:guide>
        <p15:guide id="4" orient="horz" pos="38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3C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382800" y="293571"/>
            <a:ext cx="47727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sr-Latn-RS" sz="41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MSP </a:t>
            </a:r>
            <a:endParaRPr sz="41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sr-Latn-RS" sz="41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KOMPAS</a:t>
            </a:r>
            <a:endParaRPr sz="41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382800" y="4280163"/>
            <a:ext cx="134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r-Latn-RS" sz="600" b="1">
                <a:solidFill>
                  <a:srgbClr val="C7F707"/>
                </a:solidFill>
                <a:latin typeface="Montserrat"/>
                <a:ea typeface="Montserrat"/>
                <a:cs typeface="Montserrat"/>
                <a:sym typeface="Montserrat"/>
              </a:rPr>
              <a:t>Datum događaja</a:t>
            </a:r>
            <a:r>
              <a:rPr lang="sr-Latn-RS" sz="600" b="1" i="0" u="none" strike="noStrike" cap="none">
                <a:solidFill>
                  <a:srgbClr val="C7F70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" b="1" i="0" u="none" strike="noStrike" cap="none">
              <a:solidFill>
                <a:srgbClr val="C7F70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r-Latn-RS" sz="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r>
              <a:rPr lang="sr-Latn-RS" sz="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/0</a:t>
            </a:r>
            <a:r>
              <a:rPr lang="sr-Latn-RS" sz="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sr-Latn-RS" sz="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/2024</a:t>
            </a:r>
            <a:endParaRPr sz="6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361196" y="3820675"/>
            <a:ext cx="134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r-Latn-RS" sz="600" b="1" i="0" u="none" strike="noStrike" cap="none" dirty="0">
                <a:solidFill>
                  <a:srgbClr val="C7F707"/>
                </a:solidFill>
                <a:latin typeface="Montserrat"/>
                <a:ea typeface="Montserrat"/>
                <a:cs typeface="Montserrat"/>
                <a:sym typeface="Montserrat"/>
              </a:rPr>
              <a:t>Prezenteri</a:t>
            </a:r>
            <a:endParaRPr sz="600" b="1" i="0" u="none" strike="noStrike" cap="none" dirty="0">
              <a:solidFill>
                <a:srgbClr val="C7F70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r-Latn-RS" sz="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Nemanja Šormaz i Pavle Medić</a:t>
            </a:r>
            <a:endParaRPr sz="6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382800" y="4813501"/>
            <a:ext cx="38985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sr-Latn-RS" sz="700" dirty="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7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0" name="Google Shape;70;p1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11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2" name="Google Shape;72;p1"/>
          <p:cNvCxnSpPr/>
          <p:nvPr/>
        </p:nvCxnSpPr>
        <p:spPr>
          <a:xfrm rot="10800000">
            <a:off x="361196" y="3695109"/>
            <a:ext cx="6282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4675" y="365225"/>
            <a:ext cx="1387199" cy="62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2907" y="2888482"/>
            <a:ext cx="2558168" cy="1576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" name="Google Shape;319;p10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10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p10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22" name="Google Shape;322;p10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IZVORI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PODATAKA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1242923" y="1278847"/>
            <a:ext cx="1469100" cy="14691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Upotreba IKT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10"/>
          <p:cNvSpPr/>
          <p:nvPr/>
        </p:nvSpPr>
        <p:spPr>
          <a:xfrm>
            <a:off x="2812116" y="1271413"/>
            <a:ext cx="1469100" cy="14691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Inovativne aktivnosti</a:t>
            </a:r>
            <a:endParaRPr/>
          </a:p>
        </p:txBody>
      </p:sp>
      <p:sp>
        <p:nvSpPr>
          <p:cNvPr id="326" name="Google Shape;326;p10"/>
          <p:cNvSpPr/>
          <p:nvPr/>
        </p:nvSpPr>
        <p:spPr>
          <a:xfrm>
            <a:off x="4381308" y="1278847"/>
            <a:ext cx="1469100" cy="14691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MSP Anketa</a:t>
            </a:r>
            <a:endParaRPr/>
          </a:p>
        </p:txBody>
      </p:sp>
      <p:sp>
        <p:nvSpPr>
          <p:cNvPr id="327" name="Google Shape;327;p10"/>
          <p:cNvSpPr/>
          <p:nvPr/>
        </p:nvSpPr>
        <p:spPr>
          <a:xfrm>
            <a:off x="5950500" y="1278847"/>
            <a:ext cx="1469100" cy="14691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r-Latn-RS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Finansijski pokazatelji</a:t>
            </a: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8" name="Google Shape;328;p10"/>
          <p:cNvGrpSpPr/>
          <p:nvPr/>
        </p:nvGrpSpPr>
        <p:grpSpPr>
          <a:xfrm>
            <a:off x="1940013" y="881465"/>
            <a:ext cx="1643591" cy="406019"/>
            <a:chOff x="5246688" y="3203575"/>
            <a:chExt cx="1698626" cy="461963"/>
          </a:xfrm>
        </p:grpSpPr>
        <p:sp>
          <p:nvSpPr>
            <p:cNvPr id="329" name="Google Shape;329;p10"/>
            <p:cNvSpPr/>
            <p:nvPr/>
          </p:nvSpPr>
          <p:spPr>
            <a:xfrm>
              <a:off x="5272088" y="3203575"/>
              <a:ext cx="1647825" cy="434975"/>
            </a:xfrm>
            <a:custGeom>
              <a:avLst/>
              <a:gdLst/>
              <a:ahLst/>
              <a:cxnLst/>
              <a:rect l="l" t="t" r="r" b="b"/>
              <a:pathLst>
                <a:path w="435" h="113" extrusionOk="0">
                  <a:moveTo>
                    <a:pt x="433" y="112"/>
                  </a:moveTo>
                  <a:cubicBezTo>
                    <a:pt x="432" y="112"/>
                    <a:pt x="431" y="112"/>
                    <a:pt x="431" y="111"/>
                  </a:cubicBezTo>
                  <a:cubicBezTo>
                    <a:pt x="380" y="43"/>
                    <a:pt x="302" y="4"/>
                    <a:pt x="218" y="4"/>
                  </a:cubicBezTo>
                  <a:cubicBezTo>
                    <a:pt x="133" y="4"/>
                    <a:pt x="55" y="43"/>
                    <a:pt x="4" y="111"/>
                  </a:cubicBezTo>
                  <a:cubicBezTo>
                    <a:pt x="4" y="112"/>
                    <a:pt x="2" y="113"/>
                    <a:pt x="1" y="112"/>
                  </a:cubicBezTo>
                  <a:cubicBezTo>
                    <a:pt x="0" y="111"/>
                    <a:pt x="0" y="110"/>
                    <a:pt x="1" y="108"/>
                  </a:cubicBezTo>
                  <a:cubicBezTo>
                    <a:pt x="52" y="39"/>
                    <a:pt x="132" y="0"/>
                    <a:pt x="218" y="0"/>
                  </a:cubicBezTo>
                  <a:cubicBezTo>
                    <a:pt x="304" y="0"/>
                    <a:pt x="383" y="39"/>
                    <a:pt x="435" y="108"/>
                  </a:cubicBezTo>
                  <a:cubicBezTo>
                    <a:pt x="435" y="110"/>
                    <a:pt x="435" y="111"/>
                    <a:pt x="434" y="112"/>
                  </a:cubicBezTo>
                  <a:cubicBezTo>
                    <a:pt x="434" y="112"/>
                    <a:pt x="433" y="112"/>
                    <a:pt x="433" y="112"/>
                  </a:cubicBezTo>
                  <a:close/>
                </a:path>
              </a:pathLst>
            </a:custGeom>
            <a:solidFill>
              <a:srgbClr val="C7F70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6873876" y="3589338"/>
              <a:ext cx="71438" cy="76200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7" y="4"/>
                  </a:moveTo>
                  <a:cubicBezTo>
                    <a:pt x="19" y="8"/>
                    <a:pt x="19" y="14"/>
                    <a:pt x="15" y="17"/>
                  </a:cubicBezTo>
                  <a:cubicBezTo>
                    <a:pt x="11" y="20"/>
                    <a:pt x="5" y="19"/>
                    <a:pt x="2" y="15"/>
                  </a:cubicBezTo>
                  <a:cubicBezTo>
                    <a:pt x="0" y="11"/>
                    <a:pt x="0" y="5"/>
                    <a:pt x="4" y="3"/>
                  </a:cubicBezTo>
                  <a:cubicBezTo>
                    <a:pt x="8" y="0"/>
                    <a:pt x="14" y="0"/>
                    <a:pt x="17" y="4"/>
                  </a:cubicBezTo>
                  <a:close/>
                </a:path>
              </a:pathLst>
            </a:custGeom>
            <a:solidFill>
              <a:srgbClr val="B3DAD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5246688" y="3589338"/>
              <a:ext cx="74613" cy="762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3" y="4"/>
                  </a:moveTo>
                  <a:cubicBezTo>
                    <a:pt x="0" y="8"/>
                    <a:pt x="1" y="14"/>
                    <a:pt x="5" y="17"/>
                  </a:cubicBezTo>
                  <a:cubicBezTo>
                    <a:pt x="9" y="20"/>
                    <a:pt x="14" y="19"/>
                    <a:pt x="17" y="15"/>
                  </a:cubicBezTo>
                  <a:cubicBezTo>
                    <a:pt x="20" y="11"/>
                    <a:pt x="19" y="5"/>
                    <a:pt x="15" y="3"/>
                  </a:cubicBezTo>
                  <a:cubicBezTo>
                    <a:pt x="11" y="0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B3DAD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32" name="Google Shape;332;p10"/>
          <p:cNvGrpSpPr/>
          <p:nvPr/>
        </p:nvGrpSpPr>
        <p:grpSpPr>
          <a:xfrm>
            <a:off x="3514695" y="881465"/>
            <a:ext cx="1638834" cy="406019"/>
            <a:chOff x="5246688" y="3203575"/>
            <a:chExt cx="1698626" cy="461963"/>
          </a:xfrm>
        </p:grpSpPr>
        <p:sp>
          <p:nvSpPr>
            <p:cNvPr id="333" name="Google Shape;333;p10"/>
            <p:cNvSpPr/>
            <p:nvPr/>
          </p:nvSpPr>
          <p:spPr>
            <a:xfrm>
              <a:off x="5272088" y="3203575"/>
              <a:ext cx="1647825" cy="434975"/>
            </a:xfrm>
            <a:custGeom>
              <a:avLst/>
              <a:gdLst/>
              <a:ahLst/>
              <a:cxnLst/>
              <a:rect l="l" t="t" r="r" b="b"/>
              <a:pathLst>
                <a:path w="435" h="113" extrusionOk="0">
                  <a:moveTo>
                    <a:pt x="433" y="112"/>
                  </a:moveTo>
                  <a:cubicBezTo>
                    <a:pt x="432" y="112"/>
                    <a:pt x="431" y="112"/>
                    <a:pt x="431" y="111"/>
                  </a:cubicBezTo>
                  <a:cubicBezTo>
                    <a:pt x="380" y="43"/>
                    <a:pt x="302" y="4"/>
                    <a:pt x="218" y="4"/>
                  </a:cubicBezTo>
                  <a:cubicBezTo>
                    <a:pt x="133" y="4"/>
                    <a:pt x="55" y="43"/>
                    <a:pt x="4" y="111"/>
                  </a:cubicBezTo>
                  <a:cubicBezTo>
                    <a:pt x="4" y="112"/>
                    <a:pt x="2" y="113"/>
                    <a:pt x="1" y="112"/>
                  </a:cubicBezTo>
                  <a:cubicBezTo>
                    <a:pt x="0" y="111"/>
                    <a:pt x="0" y="110"/>
                    <a:pt x="1" y="108"/>
                  </a:cubicBezTo>
                  <a:cubicBezTo>
                    <a:pt x="52" y="39"/>
                    <a:pt x="132" y="0"/>
                    <a:pt x="218" y="0"/>
                  </a:cubicBezTo>
                  <a:cubicBezTo>
                    <a:pt x="304" y="0"/>
                    <a:pt x="383" y="39"/>
                    <a:pt x="435" y="108"/>
                  </a:cubicBezTo>
                  <a:cubicBezTo>
                    <a:pt x="435" y="110"/>
                    <a:pt x="435" y="111"/>
                    <a:pt x="434" y="112"/>
                  </a:cubicBezTo>
                  <a:cubicBezTo>
                    <a:pt x="434" y="112"/>
                    <a:pt x="433" y="112"/>
                    <a:pt x="433" y="112"/>
                  </a:cubicBezTo>
                  <a:close/>
                </a:path>
              </a:pathLst>
            </a:custGeom>
            <a:solidFill>
              <a:srgbClr val="C7F70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6873876" y="3589338"/>
              <a:ext cx="71438" cy="76200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7" y="4"/>
                  </a:moveTo>
                  <a:cubicBezTo>
                    <a:pt x="19" y="8"/>
                    <a:pt x="19" y="14"/>
                    <a:pt x="15" y="17"/>
                  </a:cubicBezTo>
                  <a:cubicBezTo>
                    <a:pt x="11" y="20"/>
                    <a:pt x="5" y="19"/>
                    <a:pt x="2" y="15"/>
                  </a:cubicBezTo>
                  <a:cubicBezTo>
                    <a:pt x="0" y="11"/>
                    <a:pt x="0" y="5"/>
                    <a:pt x="4" y="3"/>
                  </a:cubicBezTo>
                  <a:cubicBezTo>
                    <a:pt x="8" y="0"/>
                    <a:pt x="14" y="0"/>
                    <a:pt x="17" y="4"/>
                  </a:cubicBezTo>
                  <a:close/>
                </a:path>
              </a:pathLst>
            </a:custGeom>
            <a:solidFill>
              <a:srgbClr val="B3DAD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5246688" y="3589338"/>
              <a:ext cx="74613" cy="762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3" y="4"/>
                  </a:moveTo>
                  <a:cubicBezTo>
                    <a:pt x="0" y="8"/>
                    <a:pt x="1" y="14"/>
                    <a:pt x="5" y="17"/>
                  </a:cubicBezTo>
                  <a:cubicBezTo>
                    <a:pt x="9" y="20"/>
                    <a:pt x="14" y="19"/>
                    <a:pt x="17" y="15"/>
                  </a:cubicBezTo>
                  <a:cubicBezTo>
                    <a:pt x="20" y="11"/>
                    <a:pt x="19" y="5"/>
                    <a:pt x="15" y="3"/>
                  </a:cubicBezTo>
                  <a:cubicBezTo>
                    <a:pt x="11" y="0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B3DAD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36" name="Google Shape;336;p10"/>
          <p:cNvGrpSpPr/>
          <p:nvPr/>
        </p:nvGrpSpPr>
        <p:grpSpPr>
          <a:xfrm>
            <a:off x="5081283" y="881465"/>
            <a:ext cx="1635607" cy="406019"/>
            <a:chOff x="5246688" y="3203575"/>
            <a:chExt cx="1698626" cy="461963"/>
          </a:xfrm>
        </p:grpSpPr>
        <p:sp>
          <p:nvSpPr>
            <p:cNvPr id="337" name="Google Shape;337;p10"/>
            <p:cNvSpPr/>
            <p:nvPr/>
          </p:nvSpPr>
          <p:spPr>
            <a:xfrm>
              <a:off x="5272088" y="3203575"/>
              <a:ext cx="1647825" cy="434975"/>
            </a:xfrm>
            <a:custGeom>
              <a:avLst/>
              <a:gdLst/>
              <a:ahLst/>
              <a:cxnLst/>
              <a:rect l="l" t="t" r="r" b="b"/>
              <a:pathLst>
                <a:path w="435" h="113" extrusionOk="0">
                  <a:moveTo>
                    <a:pt x="433" y="112"/>
                  </a:moveTo>
                  <a:cubicBezTo>
                    <a:pt x="432" y="112"/>
                    <a:pt x="431" y="112"/>
                    <a:pt x="431" y="111"/>
                  </a:cubicBezTo>
                  <a:cubicBezTo>
                    <a:pt x="380" y="43"/>
                    <a:pt x="302" y="4"/>
                    <a:pt x="218" y="4"/>
                  </a:cubicBezTo>
                  <a:cubicBezTo>
                    <a:pt x="133" y="4"/>
                    <a:pt x="55" y="43"/>
                    <a:pt x="4" y="111"/>
                  </a:cubicBezTo>
                  <a:cubicBezTo>
                    <a:pt x="4" y="112"/>
                    <a:pt x="2" y="113"/>
                    <a:pt x="1" y="112"/>
                  </a:cubicBezTo>
                  <a:cubicBezTo>
                    <a:pt x="0" y="111"/>
                    <a:pt x="0" y="110"/>
                    <a:pt x="1" y="108"/>
                  </a:cubicBezTo>
                  <a:cubicBezTo>
                    <a:pt x="52" y="39"/>
                    <a:pt x="132" y="0"/>
                    <a:pt x="218" y="0"/>
                  </a:cubicBezTo>
                  <a:cubicBezTo>
                    <a:pt x="304" y="0"/>
                    <a:pt x="383" y="39"/>
                    <a:pt x="435" y="108"/>
                  </a:cubicBezTo>
                  <a:cubicBezTo>
                    <a:pt x="435" y="110"/>
                    <a:pt x="435" y="111"/>
                    <a:pt x="434" y="112"/>
                  </a:cubicBezTo>
                  <a:cubicBezTo>
                    <a:pt x="434" y="112"/>
                    <a:pt x="433" y="112"/>
                    <a:pt x="433" y="112"/>
                  </a:cubicBezTo>
                  <a:close/>
                </a:path>
              </a:pathLst>
            </a:custGeom>
            <a:solidFill>
              <a:srgbClr val="C7F70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6873876" y="3589338"/>
              <a:ext cx="71438" cy="76200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7" y="4"/>
                  </a:moveTo>
                  <a:cubicBezTo>
                    <a:pt x="19" y="8"/>
                    <a:pt x="19" y="14"/>
                    <a:pt x="15" y="17"/>
                  </a:cubicBezTo>
                  <a:cubicBezTo>
                    <a:pt x="11" y="20"/>
                    <a:pt x="5" y="19"/>
                    <a:pt x="2" y="15"/>
                  </a:cubicBezTo>
                  <a:cubicBezTo>
                    <a:pt x="0" y="11"/>
                    <a:pt x="0" y="5"/>
                    <a:pt x="4" y="3"/>
                  </a:cubicBezTo>
                  <a:cubicBezTo>
                    <a:pt x="8" y="0"/>
                    <a:pt x="14" y="0"/>
                    <a:pt x="17" y="4"/>
                  </a:cubicBezTo>
                  <a:close/>
                </a:path>
              </a:pathLst>
            </a:custGeom>
            <a:solidFill>
              <a:srgbClr val="B3DAD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5246688" y="3589338"/>
              <a:ext cx="74613" cy="762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3" y="4"/>
                  </a:moveTo>
                  <a:cubicBezTo>
                    <a:pt x="0" y="8"/>
                    <a:pt x="1" y="14"/>
                    <a:pt x="5" y="17"/>
                  </a:cubicBezTo>
                  <a:cubicBezTo>
                    <a:pt x="9" y="20"/>
                    <a:pt x="14" y="19"/>
                    <a:pt x="17" y="15"/>
                  </a:cubicBezTo>
                  <a:cubicBezTo>
                    <a:pt x="20" y="11"/>
                    <a:pt x="19" y="5"/>
                    <a:pt x="15" y="3"/>
                  </a:cubicBezTo>
                  <a:cubicBezTo>
                    <a:pt x="11" y="0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B3DAD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340" name="Google Shape;340;p10"/>
          <p:cNvCxnSpPr/>
          <p:nvPr/>
        </p:nvCxnSpPr>
        <p:spPr>
          <a:xfrm>
            <a:off x="1225602" y="2932977"/>
            <a:ext cx="61866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1" name="Google Shape;341;p10"/>
          <p:cNvSpPr txBox="1"/>
          <p:nvPr/>
        </p:nvSpPr>
        <p:spPr>
          <a:xfrm>
            <a:off x="1242923" y="3059277"/>
            <a:ext cx="61692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Integracija 4 baze podataka uz poštovanje najviših standarda u oblastima validnosti, integriteta i pouzdanosti podataka</a:t>
            </a:r>
            <a:endParaRPr sz="14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342" name="Google Shape;342;p10"/>
          <p:cNvCxnSpPr/>
          <p:nvPr/>
        </p:nvCxnSpPr>
        <p:spPr>
          <a:xfrm>
            <a:off x="4327545" y="3624017"/>
            <a:ext cx="0" cy="799500"/>
          </a:xfrm>
          <a:prstGeom prst="straightConnector1">
            <a:avLst/>
          </a:prstGeom>
          <a:noFill/>
          <a:ln w="28575" cap="flat" cmpd="sng">
            <a:solidFill>
              <a:srgbClr val="C7F70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" name="Google Shape;343;p10"/>
          <p:cNvSpPr/>
          <p:nvPr/>
        </p:nvSpPr>
        <p:spPr>
          <a:xfrm rot="10800000">
            <a:off x="4272747" y="4134634"/>
            <a:ext cx="110700" cy="108300"/>
          </a:xfrm>
          <a:prstGeom prst="triangle">
            <a:avLst>
              <a:gd name="adj" fmla="val 50000"/>
            </a:avLst>
          </a:prstGeom>
          <a:solidFill>
            <a:srgbClr val="C7F707"/>
          </a:solidFill>
          <a:ln w="9525" cap="flat" cmpd="sng">
            <a:solidFill>
              <a:srgbClr val="C7F7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0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345" name="Google Shape;345;p10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346" name="Google Shape;346;p10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7" name="Google Shape;347;p10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48" name="Google Shape;348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0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0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"/>
          <p:cNvSpPr/>
          <p:nvPr/>
        </p:nvSpPr>
        <p:spPr>
          <a:xfrm>
            <a:off x="0" y="3157577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p11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11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1" name="Google Shape;361;p11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62" name="Google Shape;362;p11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1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IZVORI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PODATAKA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64" name="Google Shape;364;p11"/>
          <p:cNvCxnSpPr/>
          <p:nvPr/>
        </p:nvCxnSpPr>
        <p:spPr>
          <a:xfrm>
            <a:off x="4327545" y="1022362"/>
            <a:ext cx="0" cy="799500"/>
          </a:xfrm>
          <a:prstGeom prst="straightConnector1">
            <a:avLst/>
          </a:prstGeom>
          <a:noFill/>
          <a:ln w="28575" cap="flat" cmpd="sng">
            <a:solidFill>
              <a:srgbClr val="C7F70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11"/>
          <p:cNvSpPr/>
          <p:nvPr/>
        </p:nvSpPr>
        <p:spPr>
          <a:xfrm rot="10800000">
            <a:off x="4272747" y="1747334"/>
            <a:ext cx="110700" cy="108300"/>
          </a:xfrm>
          <a:prstGeom prst="triangle">
            <a:avLst>
              <a:gd name="adj" fmla="val 50000"/>
            </a:avLst>
          </a:prstGeom>
          <a:solidFill>
            <a:srgbClr val="C7F707"/>
          </a:solidFill>
          <a:ln w="9525" cap="flat" cmpd="sng">
            <a:solidFill>
              <a:srgbClr val="C7F7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3258922" y="2063955"/>
            <a:ext cx="2137200" cy="21372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MSP KOMPAS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baza podataka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11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368" name="Google Shape;368;p11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369" name="Google Shape;369;p11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0" name="Google Shape;370;p11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71" name="Google Shape;371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11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11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2"/>
          <p:cNvSpPr/>
          <p:nvPr/>
        </p:nvSpPr>
        <p:spPr>
          <a:xfrm>
            <a:off x="0" y="3157577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1" name="Google Shape;381;p12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12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12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4" name="Google Shape;384;p12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85" name="Google Shape;385;p12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2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INDIKATORI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7" name="Google Shape;387;p12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2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2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2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2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2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2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2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2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2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2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2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2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2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2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2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2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2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2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2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2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2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2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2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2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2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2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2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2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2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2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2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2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2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2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2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2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2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2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2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2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2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2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2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2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2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2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2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2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2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2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2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2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2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2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2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2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2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2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2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2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2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2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2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2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2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2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2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2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2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2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2"/>
          <p:cNvSpPr txBox="1"/>
          <p:nvPr/>
        </p:nvSpPr>
        <p:spPr>
          <a:xfrm>
            <a:off x="5839673" y="1418354"/>
            <a:ext cx="20313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75 indikatora koji mere konkurentnost MSP sektora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63" name="Google Shape;463;p12"/>
          <p:cNvSpPr txBox="1"/>
          <p:nvPr/>
        </p:nvSpPr>
        <p:spPr>
          <a:xfrm>
            <a:off x="1047410" y="3537193"/>
            <a:ext cx="45936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Koristeći podatke iz MSP Kompas baze, kreiran je niz kvantitativnih indikatora, usklađenih sa međunarodnom praksom 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64" name="Google Shape;464;p12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465" name="Google Shape;465;p12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466" name="Google Shape;466;p12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7" name="Google Shape;467;p12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468" name="Google Shape;468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12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12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3"/>
          <p:cNvSpPr/>
          <p:nvPr/>
        </p:nvSpPr>
        <p:spPr>
          <a:xfrm>
            <a:off x="0" y="3157577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8" name="Google Shape;478;p13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9" name="Google Shape;479;p13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0" name="Google Shape;480;p13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1" name="Google Shape;481;p13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82" name="Google Shape;482;p13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3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INDIKATORI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3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3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3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3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3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3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3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3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3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3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3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3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3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3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3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3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3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3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3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3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3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3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3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3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3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3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3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3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3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3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3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3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3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3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3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3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3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3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3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3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3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3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3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3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3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3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3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3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3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3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3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3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3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3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3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3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3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3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3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3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3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3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3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3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3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3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3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3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3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3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3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3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3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0" name="Google Shape;560;p13"/>
          <p:cNvSpPr/>
          <p:nvPr/>
        </p:nvSpPr>
        <p:spPr>
          <a:xfrm>
            <a:off x="1391297" y="3680951"/>
            <a:ext cx="356950" cy="535302"/>
          </a:xfrm>
          <a:custGeom>
            <a:avLst/>
            <a:gdLst/>
            <a:ahLst/>
            <a:cxnLst/>
            <a:rect l="l" t="t" r="r" b="b"/>
            <a:pathLst>
              <a:path w="20621" h="21600" extrusionOk="0">
                <a:moveTo>
                  <a:pt x="9919" y="0"/>
                </a:moveTo>
                <a:cubicBezTo>
                  <a:pt x="6447" y="90"/>
                  <a:pt x="3301" y="1398"/>
                  <a:pt x="1500" y="3509"/>
                </a:cubicBezTo>
                <a:cubicBezTo>
                  <a:pt x="-364" y="5665"/>
                  <a:pt x="-489" y="8309"/>
                  <a:pt x="1118" y="10554"/>
                </a:cubicBezTo>
                <a:cubicBezTo>
                  <a:pt x="1118" y="10554"/>
                  <a:pt x="1118" y="10552"/>
                  <a:pt x="1118" y="10596"/>
                </a:cubicBezTo>
                <a:lnTo>
                  <a:pt x="9598" y="21291"/>
                </a:lnTo>
                <a:cubicBezTo>
                  <a:pt x="9726" y="21471"/>
                  <a:pt x="10044" y="21600"/>
                  <a:pt x="10301" y="21600"/>
                </a:cubicBezTo>
                <a:cubicBezTo>
                  <a:pt x="10622" y="21600"/>
                  <a:pt x="10876" y="21471"/>
                  <a:pt x="11004" y="21291"/>
                </a:cubicBezTo>
                <a:lnTo>
                  <a:pt x="19504" y="10596"/>
                </a:lnTo>
                <a:cubicBezTo>
                  <a:pt x="21111" y="8306"/>
                  <a:pt x="20986" y="5709"/>
                  <a:pt x="19122" y="3509"/>
                </a:cubicBezTo>
                <a:cubicBezTo>
                  <a:pt x="17321" y="1398"/>
                  <a:pt x="14155" y="90"/>
                  <a:pt x="10683" y="0"/>
                </a:cubicBezTo>
                <a:cubicBezTo>
                  <a:pt x="10426" y="0"/>
                  <a:pt x="10176" y="0"/>
                  <a:pt x="9919" y="0"/>
                </a:cubicBezTo>
                <a:close/>
                <a:moveTo>
                  <a:pt x="9919" y="1123"/>
                </a:moveTo>
                <a:cubicBezTo>
                  <a:pt x="10112" y="1123"/>
                  <a:pt x="10369" y="1123"/>
                  <a:pt x="10562" y="1123"/>
                </a:cubicBezTo>
                <a:cubicBezTo>
                  <a:pt x="13520" y="1213"/>
                  <a:pt x="16156" y="2288"/>
                  <a:pt x="17635" y="4084"/>
                </a:cubicBezTo>
                <a:cubicBezTo>
                  <a:pt x="19307" y="5926"/>
                  <a:pt x="19367" y="8135"/>
                  <a:pt x="18017" y="10021"/>
                </a:cubicBezTo>
                <a:lnTo>
                  <a:pt x="10301" y="19761"/>
                </a:lnTo>
                <a:lnTo>
                  <a:pt x="2525" y="10021"/>
                </a:lnTo>
                <a:cubicBezTo>
                  <a:pt x="1175" y="8135"/>
                  <a:pt x="1303" y="5926"/>
                  <a:pt x="2846" y="4084"/>
                </a:cubicBezTo>
                <a:cubicBezTo>
                  <a:pt x="4390" y="2288"/>
                  <a:pt x="6962" y="1213"/>
                  <a:pt x="9919" y="1123"/>
                </a:cubicBezTo>
                <a:close/>
                <a:moveTo>
                  <a:pt x="10482" y="4940"/>
                </a:moveTo>
                <a:cubicBezTo>
                  <a:pt x="8617" y="4940"/>
                  <a:pt x="7066" y="6024"/>
                  <a:pt x="7066" y="7326"/>
                </a:cubicBezTo>
                <a:cubicBezTo>
                  <a:pt x="7066" y="8629"/>
                  <a:pt x="8617" y="9698"/>
                  <a:pt x="10482" y="9698"/>
                </a:cubicBezTo>
                <a:cubicBezTo>
                  <a:pt x="12346" y="9698"/>
                  <a:pt x="13878" y="8629"/>
                  <a:pt x="13878" y="7326"/>
                </a:cubicBezTo>
                <a:cubicBezTo>
                  <a:pt x="13878" y="6024"/>
                  <a:pt x="12346" y="4940"/>
                  <a:pt x="10482" y="4940"/>
                </a:cubicBezTo>
                <a:close/>
                <a:moveTo>
                  <a:pt x="10482" y="6105"/>
                </a:moveTo>
                <a:cubicBezTo>
                  <a:pt x="11446" y="6105"/>
                  <a:pt x="12210" y="6653"/>
                  <a:pt x="12210" y="7326"/>
                </a:cubicBezTo>
                <a:cubicBezTo>
                  <a:pt x="12210" y="8000"/>
                  <a:pt x="11446" y="8533"/>
                  <a:pt x="10482" y="8533"/>
                </a:cubicBezTo>
                <a:cubicBezTo>
                  <a:pt x="9517" y="8533"/>
                  <a:pt x="8734" y="8000"/>
                  <a:pt x="8734" y="7326"/>
                </a:cubicBezTo>
                <a:cubicBezTo>
                  <a:pt x="8734" y="6653"/>
                  <a:pt x="9517" y="6105"/>
                  <a:pt x="10482" y="610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1" name="Google Shape;561;p13"/>
          <p:cNvSpPr txBox="1"/>
          <p:nvPr/>
        </p:nvSpPr>
        <p:spPr>
          <a:xfrm>
            <a:off x="2243638" y="3661073"/>
            <a:ext cx="3410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Reprezentativni za 25 zvaničnih okruga Republike Srbije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62" name="Google Shape;562;p13"/>
          <p:cNvSpPr txBox="1"/>
          <p:nvPr/>
        </p:nvSpPr>
        <p:spPr>
          <a:xfrm>
            <a:off x="5839673" y="1418354"/>
            <a:ext cx="20313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75 indikatora koji mere konkurentnost MSP sektora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63" name="Google Shape;563;p13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564" name="Google Shape;564;p13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565" name="Google Shape;565;p13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6" name="Google Shape;566;p13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567" name="Google Shape;567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13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13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4"/>
          <p:cNvSpPr/>
          <p:nvPr/>
        </p:nvSpPr>
        <p:spPr>
          <a:xfrm>
            <a:off x="0" y="3157577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7" name="Google Shape;577;p14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8" name="Google Shape;578;p14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9" name="Google Shape;579;p14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0" name="Google Shape;580;p14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81" name="Google Shape;581;p14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4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INDIKATORI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3" name="Google Shape;583;p14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4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4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4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4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4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4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4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4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4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4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4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4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4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4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4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4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4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4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4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4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4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4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4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4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4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4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4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4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4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4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4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4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4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4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4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4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4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4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4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4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4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4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4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4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4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4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4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4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4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4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4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4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4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4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4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4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4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4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4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4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4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4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4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4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4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4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4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4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4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4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59" name="Google Shape;659;p14"/>
          <p:cNvSpPr txBox="1"/>
          <p:nvPr/>
        </p:nvSpPr>
        <p:spPr>
          <a:xfrm>
            <a:off x="2243638" y="3661073"/>
            <a:ext cx="3410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Reprezentativni za 11 prerađivačkih i uslužnih sektora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60" name="Google Shape;660;p14"/>
          <p:cNvSpPr/>
          <p:nvPr/>
        </p:nvSpPr>
        <p:spPr>
          <a:xfrm>
            <a:off x="1312542" y="3692872"/>
            <a:ext cx="514465" cy="511444"/>
          </a:xfrm>
          <a:custGeom>
            <a:avLst/>
            <a:gdLst/>
            <a:ahLst/>
            <a:cxnLst/>
            <a:rect l="l" t="t" r="r" b="b"/>
            <a:pathLst>
              <a:path w="21519" h="21564" extrusionOk="0">
                <a:moveTo>
                  <a:pt x="15030" y="0"/>
                </a:moveTo>
                <a:cubicBezTo>
                  <a:pt x="14897" y="0"/>
                  <a:pt x="14716" y="48"/>
                  <a:pt x="14627" y="182"/>
                </a:cubicBezTo>
                <a:cubicBezTo>
                  <a:pt x="14538" y="272"/>
                  <a:pt x="14447" y="454"/>
                  <a:pt x="14447" y="588"/>
                </a:cubicBezTo>
                <a:lnTo>
                  <a:pt x="14447" y="1708"/>
                </a:lnTo>
                <a:cubicBezTo>
                  <a:pt x="14447" y="1798"/>
                  <a:pt x="14408" y="1832"/>
                  <a:pt x="14363" y="1876"/>
                </a:cubicBezTo>
                <a:cubicBezTo>
                  <a:pt x="14319" y="1921"/>
                  <a:pt x="14227" y="1879"/>
                  <a:pt x="14183" y="1834"/>
                </a:cubicBezTo>
                <a:lnTo>
                  <a:pt x="13419" y="1036"/>
                </a:lnTo>
                <a:cubicBezTo>
                  <a:pt x="13196" y="812"/>
                  <a:pt x="12849" y="812"/>
                  <a:pt x="12627" y="1036"/>
                </a:cubicBezTo>
                <a:lnTo>
                  <a:pt x="11334" y="2282"/>
                </a:lnTo>
                <a:cubicBezTo>
                  <a:pt x="11246" y="2372"/>
                  <a:pt x="11154" y="2554"/>
                  <a:pt x="11154" y="2688"/>
                </a:cubicBezTo>
                <a:cubicBezTo>
                  <a:pt x="11154" y="2823"/>
                  <a:pt x="11201" y="3005"/>
                  <a:pt x="11334" y="3095"/>
                </a:cubicBezTo>
                <a:lnTo>
                  <a:pt x="12085" y="3893"/>
                </a:lnTo>
                <a:cubicBezTo>
                  <a:pt x="12129" y="3937"/>
                  <a:pt x="12140" y="4030"/>
                  <a:pt x="12140" y="4075"/>
                </a:cubicBezTo>
                <a:cubicBezTo>
                  <a:pt x="12096" y="4119"/>
                  <a:pt x="12049" y="4173"/>
                  <a:pt x="11960" y="4173"/>
                </a:cubicBezTo>
                <a:lnTo>
                  <a:pt x="10848" y="4173"/>
                </a:lnTo>
                <a:cubicBezTo>
                  <a:pt x="10715" y="4173"/>
                  <a:pt x="10534" y="4206"/>
                  <a:pt x="10445" y="4341"/>
                </a:cubicBezTo>
                <a:cubicBezTo>
                  <a:pt x="10356" y="4430"/>
                  <a:pt x="10265" y="4612"/>
                  <a:pt x="10265" y="4747"/>
                </a:cubicBezTo>
                <a:lnTo>
                  <a:pt x="10223" y="6539"/>
                </a:lnTo>
                <a:cubicBezTo>
                  <a:pt x="10223" y="6674"/>
                  <a:pt x="10270" y="6856"/>
                  <a:pt x="10404" y="6945"/>
                </a:cubicBezTo>
                <a:cubicBezTo>
                  <a:pt x="10492" y="7035"/>
                  <a:pt x="10673" y="7127"/>
                  <a:pt x="10806" y="7127"/>
                </a:cubicBezTo>
                <a:lnTo>
                  <a:pt x="11918" y="7127"/>
                </a:lnTo>
                <a:cubicBezTo>
                  <a:pt x="12007" y="7127"/>
                  <a:pt x="12040" y="7166"/>
                  <a:pt x="12085" y="7211"/>
                </a:cubicBezTo>
                <a:cubicBezTo>
                  <a:pt x="12129" y="7256"/>
                  <a:pt x="12088" y="7348"/>
                  <a:pt x="12043" y="7393"/>
                </a:cubicBezTo>
                <a:lnTo>
                  <a:pt x="11251" y="8149"/>
                </a:lnTo>
                <a:cubicBezTo>
                  <a:pt x="11162" y="8239"/>
                  <a:pt x="11071" y="8421"/>
                  <a:pt x="11070" y="8555"/>
                </a:cubicBezTo>
                <a:cubicBezTo>
                  <a:pt x="11070" y="8690"/>
                  <a:pt x="11118" y="8872"/>
                  <a:pt x="11251" y="8961"/>
                </a:cubicBezTo>
                <a:lnTo>
                  <a:pt x="12488" y="10264"/>
                </a:lnTo>
                <a:cubicBezTo>
                  <a:pt x="12577" y="10353"/>
                  <a:pt x="12757" y="10446"/>
                  <a:pt x="12891" y="10446"/>
                </a:cubicBezTo>
                <a:cubicBezTo>
                  <a:pt x="13024" y="10446"/>
                  <a:pt x="13205" y="10398"/>
                  <a:pt x="13294" y="10264"/>
                </a:cubicBezTo>
                <a:lnTo>
                  <a:pt x="14086" y="9494"/>
                </a:lnTo>
                <a:cubicBezTo>
                  <a:pt x="14130" y="9449"/>
                  <a:pt x="14222" y="9452"/>
                  <a:pt x="14266" y="9452"/>
                </a:cubicBezTo>
                <a:cubicBezTo>
                  <a:pt x="14311" y="9496"/>
                  <a:pt x="14363" y="9544"/>
                  <a:pt x="14363" y="9634"/>
                </a:cubicBezTo>
                <a:lnTo>
                  <a:pt x="14363" y="10754"/>
                </a:lnTo>
                <a:cubicBezTo>
                  <a:pt x="14363" y="11067"/>
                  <a:pt x="14622" y="11342"/>
                  <a:pt x="14933" y="11342"/>
                </a:cubicBezTo>
                <a:lnTo>
                  <a:pt x="16712" y="11384"/>
                </a:lnTo>
                <a:cubicBezTo>
                  <a:pt x="16845" y="11384"/>
                  <a:pt x="17026" y="11336"/>
                  <a:pt x="17114" y="11202"/>
                </a:cubicBezTo>
                <a:cubicBezTo>
                  <a:pt x="17203" y="11112"/>
                  <a:pt x="17295" y="10930"/>
                  <a:pt x="17295" y="10796"/>
                </a:cubicBezTo>
                <a:lnTo>
                  <a:pt x="17295" y="9676"/>
                </a:lnTo>
                <a:cubicBezTo>
                  <a:pt x="17295" y="9586"/>
                  <a:pt x="17334" y="9538"/>
                  <a:pt x="17378" y="9494"/>
                </a:cubicBezTo>
                <a:cubicBezTo>
                  <a:pt x="17423" y="9449"/>
                  <a:pt x="17515" y="9505"/>
                  <a:pt x="17559" y="9550"/>
                </a:cubicBezTo>
                <a:lnTo>
                  <a:pt x="18309" y="10348"/>
                </a:lnTo>
                <a:cubicBezTo>
                  <a:pt x="18532" y="10572"/>
                  <a:pt x="18893" y="10572"/>
                  <a:pt x="19115" y="10348"/>
                </a:cubicBezTo>
                <a:lnTo>
                  <a:pt x="20407" y="9102"/>
                </a:lnTo>
                <a:cubicBezTo>
                  <a:pt x="20630" y="8877"/>
                  <a:pt x="20630" y="8513"/>
                  <a:pt x="20407" y="8289"/>
                </a:cubicBezTo>
                <a:lnTo>
                  <a:pt x="19643" y="7477"/>
                </a:lnTo>
                <a:cubicBezTo>
                  <a:pt x="19599" y="7432"/>
                  <a:pt x="19602" y="7354"/>
                  <a:pt x="19602" y="7309"/>
                </a:cubicBezTo>
                <a:cubicBezTo>
                  <a:pt x="19646" y="7264"/>
                  <a:pt x="19693" y="7211"/>
                  <a:pt x="19782" y="7211"/>
                </a:cubicBezTo>
                <a:lnTo>
                  <a:pt x="20894" y="7211"/>
                </a:lnTo>
                <a:cubicBezTo>
                  <a:pt x="21205" y="7211"/>
                  <a:pt x="21477" y="6951"/>
                  <a:pt x="21477" y="6637"/>
                </a:cubicBezTo>
                <a:lnTo>
                  <a:pt x="21519" y="4845"/>
                </a:lnTo>
                <a:cubicBezTo>
                  <a:pt x="21519" y="4710"/>
                  <a:pt x="21427" y="4573"/>
                  <a:pt x="21338" y="4439"/>
                </a:cubicBezTo>
                <a:cubicBezTo>
                  <a:pt x="21249" y="4349"/>
                  <a:pt x="21069" y="4257"/>
                  <a:pt x="20935" y="4257"/>
                </a:cubicBezTo>
                <a:lnTo>
                  <a:pt x="19824" y="4257"/>
                </a:lnTo>
                <a:cubicBezTo>
                  <a:pt x="19735" y="4257"/>
                  <a:pt x="19688" y="4217"/>
                  <a:pt x="19643" y="4173"/>
                </a:cubicBezTo>
                <a:cubicBezTo>
                  <a:pt x="19599" y="4128"/>
                  <a:pt x="19654" y="4036"/>
                  <a:pt x="19699" y="3991"/>
                </a:cubicBezTo>
                <a:lnTo>
                  <a:pt x="20491" y="3221"/>
                </a:lnTo>
                <a:cubicBezTo>
                  <a:pt x="20713" y="2997"/>
                  <a:pt x="20713" y="2646"/>
                  <a:pt x="20491" y="2422"/>
                </a:cubicBezTo>
                <a:lnTo>
                  <a:pt x="19254" y="1120"/>
                </a:lnTo>
                <a:cubicBezTo>
                  <a:pt x="19165" y="1031"/>
                  <a:pt x="18985" y="938"/>
                  <a:pt x="18851" y="938"/>
                </a:cubicBezTo>
                <a:cubicBezTo>
                  <a:pt x="18718" y="938"/>
                  <a:pt x="18537" y="986"/>
                  <a:pt x="18448" y="1120"/>
                </a:cubicBezTo>
                <a:lnTo>
                  <a:pt x="17642" y="1876"/>
                </a:lnTo>
                <a:cubicBezTo>
                  <a:pt x="17598" y="1921"/>
                  <a:pt x="17520" y="1932"/>
                  <a:pt x="17476" y="1932"/>
                </a:cubicBezTo>
                <a:cubicBezTo>
                  <a:pt x="17431" y="1888"/>
                  <a:pt x="17378" y="1840"/>
                  <a:pt x="17378" y="1750"/>
                </a:cubicBezTo>
                <a:lnTo>
                  <a:pt x="17378" y="630"/>
                </a:lnTo>
                <a:cubicBezTo>
                  <a:pt x="17378" y="496"/>
                  <a:pt x="17331" y="314"/>
                  <a:pt x="17198" y="224"/>
                </a:cubicBezTo>
                <a:cubicBezTo>
                  <a:pt x="17109" y="134"/>
                  <a:pt x="16942" y="42"/>
                  <a:pt x="16809" y="42"/>
                </a:cubicBezTo>
                <a:lnTo>
                  <a:pt x="15030" y="0"/>
                </a:lnTo>
                <a:close/>
                <a:moveTo>
                  <a:pt x="15600" y="1162"/>
                </a:moveTo>
                <a:lnTo>
                  <a:pt x="16225" y="1162"/>
                </a:lnTo>
                <a:lnTo>
                  <a:pt x="16225" y="1708"/>
                </a:lnTo>
                <a:cubicBezTo>
                  <a:pt x="16225" y="2246"/>
                  <a:pt x="16542" y="2730"/>
                  <a:pt x="17031" y="2954"/>
                </a:cubicBezTo>
                <a:cubicBezTo>
                  <a:pt x="17520" y="3179"/>
                  <a:pt x="18093" y="3092"/>
                  <a:pt x="18448" y="2688"/>
                </a:cubicBezTo>
                <a:lnTo>
                  <a:pt x="18810" y="2324"/>
                </a:lnTo>
                <a:lnTo>
                  <a:pt x="19254" y="2772"/>
                </a:lnTo>
                <a:lnTo>
                  <a:pt x="18893" y="3137"/>
                </a:lnTo>
                <a:cubicBezTo>
                  <a:pt x="18493" y="3495"/>
                  <a:pt x="18409" y="4072"/>
                  <a:pt x="18587" y="4565"/>
                </a:cubicBezTo>
                <a:cubicBezTo>
                  <a:pt x="18765" y="5058"/>
                  <a:pt x="19249" y="5419"/>
                  <a:pt x="19782" y="5419"/>
                </a:cubicBezTo>
                <a:lnTo>
                  <a:pt x="20310" y="5419"/>
                </a:lnTo>
                <a:lnTo>
                  <a:pt x="20310" y="6049"/>
                </a:lnTo>
                <a:lnTo>
                  <a:pt x="19782" y="6049"/>
                </a:lnTo>
                <a:cubicBezTo>
                  <a:pt x="19249" y="6049"/>
                  <a:pt x="18754" y="6368"/>
                  <a:pt x="18532" y="6861"/>
                </a:cubicBezTo>
                <a:cubicBezTo>
                  <a:pt x="18309" y="7354"/>
                  <a:pt x="18409" y="7931"/>
                  <a:pt x="18810" y="8289"/>
                </a:cubicBezTo>
                <a:lnTo>
                  <a:pt x="19157" y="8653"/>
                </a:lnTo>
                <a:lnTo>
                  <a:pt x="18712" y="9102"/>
                </a:lnTo>
                <a:lnTo>
                  <a:pt x="18365" y="8737"/>
                </a:lnTo>
                <a:cubicBezTo>
                  <a:pt x="18009" y="8334"/>
                  <a:pt x="17423" y="8250"/>
                  <a:pt x="16934" y="8429"/>
                </a:cubicBezTo>
                <a:cubicBezTo>
                  <a:pt x="16445" y="8609"/>
                  <a:pt x="16086" y="9096"/>
                  <a:pt x="16086" y="9634"/>
                </a:cubicBezTo>
                <a:lnTo>
                  <a:pt x="16086" y="10166"/>
                </a:lnTo>
                <a:lnTo>
                  <a:pt x="15475" y="10166"/>
                </a:lnTo>
                <a:lnTo>
                  <a:pt x="15475" y="9634"/>
                </a:lnTo>
                <a:cubicBezTo>
                  <a:pt x="15475" y="9096"/>
                  <a:pt x="15158" y="8597"/>
                  <a:pt x="14669" y="8373"/>
                </a:cubicBezTo>
                <a:cubicBezTo>
                  <a:pt x="14180" y="8149"/>
                  <a:pt x="13608" y="8250"/>
                  <a:pt x="13252" y="8653"/>
                </a:cubicBezTo>
                <a:lnTo>
                  <a:pt x="12891" y="9004"/>
                </a:lnTo>
                <a:lnTo>
                  <a:pt x="12446" y="8555"/>
                </a:lnTo>
                <a:lnTo>
                  <a:pt x="12807" y="8205"/>
                </a:lnTo>
                <a:cubicBezTo>
                  <a:pt x="13207" y="7847"/>
                  <a:pt x="13291" y="7256"/>
                  <a:pt x="13113" y="6763"/>
                </a:cubicBezTo>
                <a:cubicBezTo>
                  <a:pt x="12935" y="6270"/>
                  <a:pt x="12452" y="5909"/>
                  <a:pt x="11918" y="5909"/>
                </a:cubicBezTo>
                <a:lnTo>
                  <a:pt x="11376" y="5909"/>
                </a:lnTo>
                <a:lnTo>
                  <a:pt x="11376" y="5293"/>
                </a:lnTo>
                <a:lnTo>
                  <a:pt x="11918" y="5293"/>
                </a:lnTo>
                <a:cubicBezTo>
                  <a:pt x="12452" y="5293"/>
                  <a:pt x="12932" y="4974"/>
                  <a:pt x="13155" y="4481"/>
                </a:cubicBezTo>
                <a:cubicBezTo>
                  <a:pt x="13377" y="3988"/>
                  <a:pt x="13291" y="3411"/>
                  <a:pt x="12891" y="3053"/>
                </a:cubicBezTo>
                <a:lnTo>
                  <a:pt x="12529" y="2688"/>
                </a:lnTo>
                <a:lnTo>
                  <a:pt x="12974" y="2240"/>
                </a:lnTo>
                <a:lnTo>
                  <a:pt x="13335" y="2604"/>
                </a:lnTo>
                <a:cubicBezTo>
                  <a:pt x="13691" y="3008"/>
                  <a:pt x="14263" y="3092"/>
                  <a:pt x="14752" y="2912"/>
                </a:cubicBezTo>
                <a:cubicBezTo>
                  <a:pt x="15242" y="2733"/>
                  <a:pt x="15600" y="2246"/>
                  <a:pt x="15600" y="1708"/>
                </a:cubicBezTo>
                <a:lnTo>
                  <a:pt x="15600" y="1162"/>
                </a:lnTo>
                <a:close/>
                <a:moveTo>
                  <a:pt x="15864" y="3893"/>
                </a:moveTo>
                <a:cubicBezTo>
                  <a:pt x="15408" y="3893"/>
                  <a:pt x="14961" y="4074"/>
                  <a:pt x="14614" y="4425"/>
                </a:cubicBezTo>
                <a:cubicBezTo>
                  <a:pt x="13918" y="5125"/>
                  <a:pt x="13918" y="6259"/>
                  <a:pt x="14614" y="6959"/>
                </a:cubicBezTo>
                <a:cubicBezTo>
                  <a:pt x="15309" y="7660"/>
                  <a:pt x="16433" y="7660"/>
                  <a:pt x="17128" y="6959"/>
                </a:cubicBezTo>
                <a:cubicBezTo>
                  <a:pt x="17823" y="6259"/>
                  <a:pt x="17823" y="5125"/>
                  <a:pt x="17128" y="4425"/>
                </a:cubicBezTo>
                <a:cubicBezTo>
                  <a:pt x="16781" y="4074"/>
                  <a:pt x="16320" y="3893"/>
                  <a:pt x="15864" y="3893"/>
                </a:cubicBezTo>
                <a:close/>
                <a:moveTo>
                  <a:pt x="15864" y="4789"/>
                </a:moveTo>
                <a:cubicBezTo>
                  <a:pt x="16092" y="4789"/>
                  <a:pt x="16329" y="4880"/>
                  <a:pt x="16503" y="5055"/>
                </a:cubicBezTo>
                <a:cubicBezTo>
                  <a:pt x="16851" y="5405"/>
                  <a:pt x="16851" y="5979"/>
                  <a:pt x="16503" y="6329"/>
                </a:cubicBezTo>
                <a:cubicBezTo>
                  <a:pt x="16156" y="6679"/>
                  <a:pt x="15600" y="6679"/>
                  <a:pt x="15253" y="6329"/>
                </a:cubicBezTo>
                <a:cubicBezTo>
                  <a:pt x="14905" y="5979"/>
                  <a:pt x="14905" y="5405"/>
                  <a:pt x="15253" y="5055"/>
                </a:cubicBezTo>
                <a:cubicBezTo>
                  <a:pt x="15426" y="4880"/>
                  <a:pt x="15636" y="4789"/>
                  <a:pt x="15864" y="4789"/>
                </a:cubicBezTo>
                <a:close/>
                <a:moveTo>
                  <a:pt x="5832" y="7659"/>
                </a:moveTo>
                <a:cubicBezTo>
                  <a:pt x="5699" y="7603"/>
                  <a:pt x="5543" y="7606"/>
                  <a:pt x="5388" y="7673"/>
                </a:cubicBezTo>
                <a:lnTo>
                  <a:pt x="3290" y="8527"/>
                </a:lnTo>
                <a:cubicBezTo>
                  <a:pt x="3156" y="8572"/>
                  <a:pt x="3029" y="8701"/>
                  <a:pt x="2984" y="8835"/>
                </a:cubicBezTo>
                <a:cubicBezTo>
                  <a:pt x="2940" y="8970"/>
                  <a:pt x="2940" y="9149"/>
                  <a:pt x="2984" y="9284"/>
                </a:cubicBezTo>
                <a:lnTo>
                  <a:pt x="3470" y="10586"/>
                </a:lnTo>
                <a:cubicBezTo>
                  <a:pt x="3515" y="10720"/>
                  <a:pt x="3476" y="10902"/>
                  <a:pt x="3387" y="10992"/>
                </a:cubicBezTo>
                <a:cubicBezTo>
                  <a:pt x="3298" y="11081"/>
                  <a:pt x="3117" y="11121"/>
                  <a:pt x="2984" y="11076"/>
                </a:cubicBezTo>
                <a:lnTo>
                  <a:pt x="1734" y="10544"/>
                </a:lnTo>
                <a:cubicBezTo>
                  <a:pt x="1422" y="10409"/>
                  <a:pt x="1117" y="10538"/>
                  <a:pt x="983" y="10852"/>
                </a:cubicBezTo>
                <a:lnTo>
                  <a:pt x="94" y="12910"/>
                </a:lnTo>
                <a:cubicBezTo>
                  <a:pt x="-39" y="13224"/>
                  <a:pt x="88" y="13546"/>
                  <a:pt x="400" y="13680"/>
                </a:cubicBezTo>
                <a:lnTo>
                  <a:pt x="1650" y="14212"/>
                </a:lnTo>
                <a:cubicBezTo>
                  <a:pt x="1784" y="14257"/>
                  <a:pt x="1872" y="14397"/>
                  <a:pt x="1872" y="14576"/>
                </a:cubicBezTo>
                <a:cubicBezTo>
                  <a:pt x="1872" y="14711"/>
                  <a:pt x="1784" y="14840"/>
                  <a:pt x="1650" y="14884"/>
                </a:cubicBezTo>
                <a:lnTo>
                  <a:pt x="358" y="15375"/>
                </a:lnTo>
                <a:cubicBezTo>
                  <a:pt x="47" y="15509"/>
                  <a:pt x="-81" y="15831"/>
                  <a:pt x="52" y="16145"/>
                </a:cubicBezTo>
                <a:lnTo>
                  <a:pt x="900" y="18245"/>
                </a:lnTo>
                <a:cubicBezTo>
                  <a:pt x="944" y="18379"/>
                  <a:pt x="1072" y="18508"/>
                  <a:pt x="1206" y="18553"/>
                </a:cubicBezTo>
                <a:cubicBezTo>
                  <a:pt x="1339" y="18598"/>
                  <a:pt x="1517" y="18598"/>
                  <a:pt x="1650" y="18553"/>
                </a:cubicBezTo>
                <a:lnTo>
                  <a:pt x="2942" y="18063"/>
                </a:lnTo>
                <a:cubicBezTo>
                  <a:pt x="3076" y="18018"/>
                  <a:pt x="3256" y="18071"/>
                  <a:pt x="3345" y="18161"/>
                </a:cubicBezTo>
                <a:cubicBezTo>
                  <a:pt x="3434" y="18251"/>
                  <a:pt x="3473" y="18419"/>
                  <a:pt x="3429" y="18553"/>
                </a:cubicBezTo>
                <a:lnTo>
                  <a:pt x="2901" y="19813"/>
                </a:lnTo>
                <a:cubicBezTo>
                  <a:pt x="2856" y="19948"/>
                  <a:pt x="2856" y="20127"/>
                  <a:pt x="2901" y="20261"/>
                </a:cubicBezTo>
                <a:cubicBezTo>
                  <a:pt x="2945" y="20396"/>
                  <a:pt x="3073" y="20525"/>
                  <a:pt x="3206" y="20569"/>
                </a:cubicBezTo>
                <a:lnTo>
                  <a:pt x="5249" y="21466"/>
                </a:lnTo>
                <a:cubicBezTo>
                  <a:pt x="5560" y="21600"/>
                  <a:pt x="5880" y="21471"/>
                  <a:pt x="6013" y="21158"/>
                </a:cubicBezTo>
                <a:lnTo>
                  <a:pt x="6541" y="19897"/>
                </a:lnTo>
                <a:cubicBezTo>
                  <a:pt x="6585" y="19763"/>
                  <a:pt x="6724" y="19673"/>
                  <a:pt x="6902" y="19673"/>
                </a:cubicBezTo>
                <a:cubicBezTo>
                  <a:pt x="7036" y="19673"/>
                  <a:pt x="7163" y="19763"/>
                  <a:pt x="7208" y="19897"/>
                </a:cubicBezTo>
                <a:lnTo>
                  <a:pt x="7694" y="21200"/>
                </a:lnTo>
                <a:cubicBezTo>
                  <a:pt x="7783" y="21424"/>
                  <a:pt x="8014" y="21564"/>
                  <a:pt x="8236" y="21564"/>
                </a:cubicBezTo>
                <a:cubicBezTo>
                  <a:pt x="8325" y="21564"/>
                  <a:pt x="8369" y="21566"/>
                  <a:pt x="8458" y="21522"/>
                </a:cubicBezTo>
                <a:lnTo>
                  <a:pt x="10542" y="20667"/>
                </a:lnTo>
                <a:cubicBezTo>
                  <a:pt x="10676" y="20623"/>
                  <a:pt x="10804" y="20480"/>
                  <a:pt x="10848" y="20345"/>
                </a:cubicBezTo>
                <a:cubicBezTo>
                  <a:pt x="10893" y="20211"/>
                  <a:pt x="10893" y="20032"/>
                  <a:pt x="10848" y="19897"/>
                </a:cubicBezTo>
                <a:lnTo>
                  <a:pt x="10362" y="18609"/>
                </a:lnTo>
                <a:cubicBezTo>
                  <a:pt x="10317" y="18475"/>
                  <a:pt x="10370" y="18293"/>
                  <a:pt x="10459" y="18203"/>
                </a:cubicBezTo>
                <a:cubicBezTo>
                  <a:pt x="10548" y="18113"/>
                  <a:pt x="10715" y="18060"/>
                  <a:pt x="10848" y="18105"/>
                </a:cubicBezTo>
                <a:lnTo>
                  <a:pt x="12099" y="18651"/>
                </a:lnTo>
                <a:cubicBezTo>
                  <a:pt x="12410" y="18786"/>
                  <a:pt x="12716" y="18643"/>
                  <a:pt x="12849" y="18329"/>
                </a:cubicBezTo>
                <a:lnTo>
                  <a:pt x="13738" y="16271"/>
                </a:lnTo>
                <a:cubicBezTo>
                  <a:pt x="13872" y="15957"/>
                  <a:pt x="13744" y="15649"/>
                  <a:pt x="13433" y="15515"/>
                </a:cubicBezTo>
                <a:lnTo>
                  <a:pt x="12182" y="14968"/>
                </a:lnTo>
                <a:cubicBezTo>
                  <a:pt x="12049" y="14924"/>
                  <a:pt x="11960" y="14798"/>
                  <a:pt x="11960" y="14618"/>
                </a:cubicBezTo>
                <a:cubicBezTo>
                  <a:pt x="11960" y="14484"/>
                  <a:pt x="12049" y="14341"/>
                  <a:pt x="12182" y="14296"/>
                </a:cubicBezTo>
                <a:lnTo>
                  <a:pt x="13474" y="13806"/>
                </a:lnTo>
                <a:cubicBezTo>
                  <a:pt x="13785" y="13672"/>
                  <a:pt x="13927" y="13364"/>
                  <a:pt x="13794" y="13050"/>
                </a:cubicBezTo>
                <a:lnTo>
                  <a:pt x="12946" y="10936"/>
                </a:lnTo>
                <a:cubicBezTo>
                  <a:pt x="12902" y="10801"/>
                  <a:pt x="12760" y="10673"/>
                  <a:pt x="12627" y="10628"/>
                </a:cubicBezTo>
                <a:cubicBezTo>
                  <a:pt x="12493" y="10583"/>
                  <a:pt x="12315" y="10583"/>
                  <a:pt x="12182" y="10628"/>
                </a:cubicBezTo>
                <a:lnTo>
                  <a:pt x="10904" y="11118"/>
                </a:lnTo>
                <a:cubicBezTo>
                  <a:pt x="10770" y="11163"/>
                  <a:pt x="10590" y="11123"/>
                  <a:pt x="10501" y="11034"/>
                </a:cubicBezTo>
                <a:cubicBezTo>
                  <a:pt x="10412" y="10944"/>
                  <a:pt x="10359" y="10762"/>
                  <a:pt x="10404" y="10628"/>
                </a:cubicBezTo>
                <a:lnTo>
                  <a:pt x="10945" y="9368"/>
                </a:lnTo>
                <a:cubicBezTo>
                  <a:pt x="11079" y="9054"/>
                  <a:pt x="10937" y="8746"/>
                  <a:pt x="10626" y="8611"/>
                </a:cubicBezTo>
                <a:lnTo>
                  <a:pt x="8583" y="7715"/>
                </a:lnTo>
                <a:cubicBezTo>
                  <a:pt x="8272" y="7581"/>
                  <a:pt x="7967" y="7710"/>
                  <a:pt x="7833" y="8023"/>
                </a:cubicBezTo>
                <a:lnTo>
                  <a:pt x="7291" y="9284"/>
                </a:lnTo>
                <a:cubicBezTo>
                  <a:pt x="7247" y="9418"/>
                  <a:pt x="7122" y="9508"/>
                  <a:pt x="6944" y="9508"/>
                </a:cubicBezTo>
                <a:cubicBezTo>
                  <a:pt x="6811" y="9508"/>
                  <a:pt x="6669" y="9418"/>
                  <a:pt x="6624" y="9284"/>
                </a:cubicBezTo>
                <a:lnTo>
                  <a:pt x="6138" y="7981"/>
                </a:lnTo>
                <a:cubicBezTo>
                  <a:pt x="6071" y="7825"/>
                  <a:pt x="5966" y="7715"/>
                  <a:pt x="5832" y="7659"/>
                </a:cubicBezTo>
                <a:close/>
                <a:moveTo>
                  <a:pt x="5249" y="8975"/>
                </a:moveTo>
                <a:lnTo>
                  <a:pt x="5568" y="9732"/>
                </a:lnTo>
                <a:cubicBezTo>
                  <a:pt x="5791" y="10314"/>
                  <a:pt x="6321" y="10670"/>
                  <a:pt x="6944" y="10670"/>
                </a:cubicBezTo>
                <a:cubicBezTo>
                  <a:pt x="7566" y="10670"/>
                  <a:pt x="8097" y="10314"/>
                  <a:pt x="8319" y="9732"/>
                </a:cubicBezTo>
                <a:lnTo>
                  <a:pt x="8625" y="9018"/>
                </a:lnTo>
                <a:lnTo>
                  <a:pt x="9653" y="9466"/>
                </a:lnTo>
                <a:lnTo>
                  <a:pt x="9348" y="10180"/>
                </a:lnTo>
                <a:cubicBezTo>
                  <a:pt x="9125" y="10762"/>
                  <a:pt x="9209" y="11384"/>
                  <a:pt x="9653" y="11832"/>
                </a:cubicBezTo>
                <a:cubicBezTo>
                  <a:pt x="10098" y="12280"/>
                  <a:pt x="10715" y="12420"/>
                  <a:pt x="11293" y="12196"/>
                </a:cubicBezTo>
                <a:lnTo>
                  <a:pt x="12057" y="11888"/>
                </a:lnTo>
                <a:lnTo>
                  <a:pt x="12460" y="12910"/>
                </a:lnTo>
                <a:lnTo>
                  <a:pt x="11696" y="13232"/>
                </a:lnTo>
                <a:cubicBezTo>
                  <a:pt x="11118" y="13456"/>
                  <a:pt x="10765" y="13991"/>
                  <a:pt x="10765" y="14618"/>
                </a:cubicBezTo>
                <a:cubicBezTo>
                  <a:pt x="10765" y="15246"/>
                  <a:pt x="11162" y="15778"/>
                  <a:pt x="11696" y="16047"/>
                </a:cubicBezTo>
                <a:lnTo>
                  <a:pt x="12404" y="16369"/>
                </a:lnTo>
                <a:lnTo>
                  <a:pt x="11960" y="17391"/>
                </a:lnTo>
                <a:lnTo>
                  <a:pt x="11251" y="17083"/>
                </a:lnTo>
                <a:cubicBezTo>
                  <a:pt x="10673" y="16859"/>
                  <a:pt x="10056" y="16943"/>
                  <a:pt x="9612" y="17391"/>
                </a:cubicBezTo>
                <a:cubicBezTo>
                  <a:pt x="9167" y="17839"/>
                  <a:pt x="9028" y="18475"/>
                  <a:pt x="9250" y="19057"/>
                </a:cubicBezTo>
                <a:lnTo>
                  <a:pt x="9570" y="19813"/>
                </a:lnTo>
                <a:lnTo>
                  <a:pt x="8542" y="20219"/>
                </a:lnTo>
                <a:lnTo>
                  <a:pt x="8236" y="19449"/>
                </a:lnTo>
                <a:cubicBezTo>
                  <a:pt x="8014" y="18867"/>
                  <a:pt x="7469" y="18511"/>
                  <a:pt x="6847" y="18511"/>
                </a:cubicBezTo>
                <a:cubicBezTo>
                  <a:pt x="6224" y="18511"/>
                  <a:pt x="5693" y="18867"/>
                  <a:pt x="5471" y="19449"/>
                </a:cubicBezTo>
                <a:lnTo>
                  <a:pt x="5165" y="20177"/>
                </a:lnTo>
                <a:lnTo>
                  <a:pt x="4137" y="19729"/>
                </a:lnTo>
                <a:lnTo>
                  <a:pt x="4457" y="19001"/>
                </a:lnTo>
                <a:cubicBezTo>
                  <a:pt x="4679" y="18419"/>
                  <a:pt x="4582" y="17797"/>
                  <a:pt x="4137" y="17349"/>
                </a:cubicBezTo>
                <a:cubicBezTo>
                  <a:pt x="3693" y="16901"/>
                  <a:pt x="3076" y="16761"/>
                  <a:pt x="2498" y="16985"/>
                </a:cubicBezTo>
                <a:lnTo>
                  <a:pt x="1734" y="17307"/>
                </a:lnTo>
                <a:lnTo>
                  <a:pt x="1345" y="16271"/>
                </a:lnTo>
                <a:lnTo>
                  <a:pt x="2095" y="15963"/>
                </a:lnTo>
                <a:cubicBezTo>
                  <a:pt x="2673" y="15739"/>
                  <a:pt x="3026" y="15204"/>
                  <a:pt x="3026" y="14576"/>
                </a:cubicBezTo>
                <a:cubicBezTo>
                  <a:pt x="3026" y="13949"/>
                  <a:pt x="2673" y="13403"/>
                  <a:pt x="2095" y="13134"/>
                </a:cubicBezTo>
                <a:lnTo>
                  <a:pt x="1386" y="12826"/>
                </a:lnTo>
                <a:lnTo>
                  <a:pt x="1831" y="11790"/>
                </a:lnTo>
                <a:lnTo>
                  <a:pt x="2539" y="12112"/>
                </a:lnTo>
                <a:cubicBezTo>
                  <a:pt x="3117" y="12336"/>
                  <a:pt x="3734" y="12238"/>
                  <a:pt x="4179" y="11790"/>
                </a:cubicBezTo>
                <a:cubicBezTo>
                  <a:pt x="4624" y="11342"/>
                  <a:pt x="4763" y="10720"/>
                  <a:pt x="4540" y="10138"/>
                </a:cubicBezTo>
                <a:lnTo>
                  <a:pt x="4235" y="9368"/>
                </a:lnTo>
                <a:lnTo>
                  <a:pt x="5249" y="8975"/>
                </a:lnTo>
                <a:close/>
                <a:moveTo>
                  <a:pt x="7222" y="12546"/>
                </a:moveTo>
                <a:cubicBezTo>
                  <a:pt x="6653" y="12546"/>
                  <a:pt x="6086" y="12767"/>
                  <a:pt x="5652" y="13204"/>
                </a:cubicBezTo>
                <a:cubicBezTo>
                  <a:pt x="4784" y="14079"/>
                  <a:pt x="4784" y="15494"/>
                  <a:pt x="5652" y="16369"/>
                </a:cubicBezTo>
                <a:cubicBezTo>
                  <a:pt x="6520" y="17244"/>
                  <a:pt x="7924" y="17244"/>
                  <a:pt x="8792" y="16369"/>
                </a:cubicBezTo>
                <a:cubicBezTo>
                  <a:pt x="9660" y="15494"/>
                  <a:pt x="9660" y="14079"/>
                  <a:pt x="8792" y="13204"/>
                </a:cubicBezTo>
                <a:cubicBezTo>
                  <a:pt x="8358" y="12767"/>
                  <a:pt x="7791" y="12546"/>
                  <a:pt x="7222" y="12546"/>
                </a:cubicBezTo>
                <a:close/>
                <a:moveTo>
                  <a:pt x="7222" y="13666"/>
                </a:moveTo>
                <a:cubicBezTo>
                  <a:pt x="7506" y="13666"/>
                  <a:pt x="7797" y="13770"/>
                  <a:pt x="8014" y="13988"/>
                </a:cubicBezTo>
                <a:cubicBezTo>
                  <a:pt x="8448" y="14426"/>
                  <a:pt x="8448" y="15147"/>
                  <a:pt x="8014" y="15585"/>
                </a:cubicBezTo>
                <a:cubicBezTo>
                  <a:pt x="7580" y="16022"/>
                  <a:pt x="6878" y="16022"/>
                  <a:pt x="6444" y="15585"/>
                </a:cubicBezTo>
                <a:cubicBezTo>
                  <a:pt x="6010" y="15147"/>
                  <a:pt x="6010" y="14426"/>
                  <a:pt x="6444" y="13988"/>
                </a:cubicBezTo>
                <a:cubicBezTo>
                  <a:pt x="6661" y="13770"/>
                  <a:pt x="6937" y="13666"/>
                  <a:pt x="7222" y="136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1" name="Google Shape;661;p14"/>
          <p:cNvSpPr txBox="1"/>
          <p:nvPr/>
        </p:nvSpPr>
        <p:spPr>
          <a:xfrm>
            <a:off x="5839673" y="1418354"/>
            <a:ext cx="20313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75 indikatora koji mere konkurentnost MSP sektora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62" name="Google Shape;662;p14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663" name="Google Shape;663;p14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664" name="Google Shape;664;p14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5" name="Google Shape;665;p14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666" name="Google Shape;66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Google Shape;66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14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14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5"/>
          <p:cNvSpPr/>
          <p:nvPr/>
        </p:nvSpPr>
        <p:spPr>
          <a:xfrm>
            <a:off x="0" y="3157577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6" name="Google Shape;676;p15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7" name="Google Shape;677;p15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8" name="Google Shape;678;p15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9" name="Google Shape;679;p15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80" name="Google Shape;680;p15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15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INDIKATORI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2" name="Google Shape;682;p15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5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5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5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5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5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5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5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5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5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5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5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5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5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5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5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5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5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5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5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5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5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5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5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5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5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5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5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5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5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5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5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5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5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5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5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5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5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5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5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5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5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5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5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5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5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5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5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5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15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5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5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5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5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5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5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5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5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5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5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5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5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5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5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5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5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5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5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5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5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5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5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5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5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58" name="Google Shape;758;p15"/>
          <p:cNvSpPr txBox="1"/>
          <p:nvPr/>
        </p:nvSpPr>
        <p:spPr>
          <a:xfrm>
            <a:off x="2243638" y="3537193"/>
            <a:ext cx="34101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Reprezentativni za 5 veličinskih kategorija preduzeća (prema broju zaposlenih)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9" name="Google Shape;759;p15"/>
          <p:cNvSpPr/>
          <p:nvPr/>
        </p:nvSpPr>
        <p:spPr>
          <a:xfrm>
            <a:off x="1318472" y="3695219"/>
            <a:ext cx="502578" cy="5067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64" y="0"/>
                </a:moveTo>
                <a:cubicBezTo>
                  <a:pt x="16123" y="0"/>
                  <a:pt x="15738" y="383"/>
                  <a:pt x="15738" y="820"/>
                </a:cubicBezTo>
                <a:lnTo>
                  <a:pt x="15738" y="20800"/>
                </a:lnTo>
                <a:cubicBezTo>
                  <a:pt x="15738" y="21237"/>
                  <a:pt x="16123" y="21600"/>
                  <a:pt x="16564" y="21600"/>
                </a:cubicBezTo>
                <a:lnTo>
                  <a:pt x="20774" y="21600"/>
                </a:lnTo>
                <a:cubicBezTo>
                  <a:pt x="21277" y="21600"/>
                  <a:pt x="21600" y="21237"/>
                  <a:pt x="21600" y="20800"/>
                </a:cubicBezTo>
                <a:lnTo>
                  <a:pt x="21600" y="820"/>
                </a:lnTo>
                <a:cubicBezTo>
                  <a:pt x="21600" y="383"/>
                  <a:pt x="21214" y="0"/>
                  <a:pt x="20774" y="0"/>
                </a:cubicBezTo>
                <a:lnTo>
                  <a:pt x="16564" y="0"/>
                </a:lnTo>
                <a:close/>
                <a:moveTo>
                  <a:pt x="17430" y="1620"/>
                </a:moveTo>
                <a:lnTo>
                  <a:pt x="20026" y="1620"/>
                </a:lnTo>
                <a:lnTo>
                  <a:pt x="20026" y="20039"/>
                </a:lnTo>
                <a:lnTo>
                  <a:pt x="17430" y="20039"/>
                </a:lnTo>
                <a:lnTo>
                  <a:pt x="17430" y="1620"/>
                </a:lnTo>
                <a:close/>
                <a:moveTo>
                  <a:pt x="9010" y="4995"/>
                </a:moveTo>
                <a:cubicBezTo>
                  <a:pt x="8569" y="4995"/>
                  <a:pt x="8184" y="5378"/>
                  <a:pt x="8184" y="5815"/>
                </a:cubicBezTo>
                <a:lnTo>
                  <a:pt x="8184" y="20800"/>
                </a:lnTo>
                <a:cubicBezTo>
                  <a:pt x="8184" y="21237"/>
                  <a:pt x="8569" y="21600"/>
                  <a:pt x="9010" y="21600"/>
                </a:cubicBezTo>
                <a:lnTo>
                  <a:pt x="13220" y="21600"/>
                </a:lnTo>
                <a:cubicBezTo>
                  <a:pt x="13660" y="21600"/>
                  <a:pt x="14046" y="21237"/>
                  <a:pt x="14046" y="20800"/>
                </a:cubicBezTo>
                <a:lnTo>
                  <a:pt x="14046" y="5815"/>
                </a:lnTo>
                <a:cubicBezTo>
                  <a:pt x="14046" y="5378"/>
                  <a:pt x="13660" y="4995"/>
                  <a:pt x="13220" y="4995"/>
                </a:cubicBezTo>
                <a:lnTo>
                  <a:pt x="9010" y="4995"/>
                </a:lnTo>
                <a:close/>
                <a:moveTo>
                  <a:pt x="9816" y="6615"/>
                </a:moveTo>
                <a:lnTo>
                  <a:pt x="12393" y="6615"/>
                </a:lnTo>
                <a:lnTo>
                  <a:pt x="12393" y="20039"/>
                </a:lnTo>
                <a:lnTo>
                  <a:pt x="9816" y="20039"/>
                </a:lnTo>
                <a:lnTo>
                  <a:pt x="9816" y="6615"/>
                </a:lnTo>
                <a:close/>
                <a:moveTo>
                  <a:pt x="826" y="9990"/>
                </a:moveTo>
                <a:cubicBezTo>
                  <a:pt x="386" y="9990"/>
                  <a:pt x="0" y="10373"/>
                  <a:pt x="0" y="10810"/>
                </a:cubicBezTo>
                <a:lnTo>
                  <a:pt x="0" y="20800"/>
                </a:lnTo>
                <a:cubicBezTo>
                  <a:pt x="0" y="21237"/>
                  <a:pt x="386" y="21600"/>
                  <a:pt x="826" y="21600"/>
                </a:cubicBezTo>
                <a:lnTo>
                  <a:pt x="5036" y="21600"/>
                </a:lnTo>
                <a:cubicBezTo>
                  <a:pt x="5540" y="21600"/>
                  <a:pt x="5862" y="21237"/>
                  <a:pt x="5862" y="20800"/>
                </a:cubicBezTo>
                <a:lnTo>
                  <a:pt x="5862" y="10810"/>
                </a:lnTo>
                <a:cubicBezTo>
                  <a:pt x="5862" y="10373"/>
                  <a:pt x="5477" y="9990"/>
                  <a:pt x="5036" y="9990"/>
                </a:cubicBezTo>
                <a:lnTo>
                  <a:pt x="826" y="9990"/>
                </a:lnTo>
                <a:close/>
                <a:moveTo>
                  <a:pt x="1692" y="11610"/>
                </a:moveTo>
                <a:lnTo>
                  <a:pt x="4289" y="11610"/>
                </a:lnTo>
                <a:lnTo>
                  <a:pt x="4289" y="20039"/>
                </a:lnTo>
                <a:lnTo>
                  <a:pt x="1692" y="20039"/>
                </a:lnTo>
                <a:lnTo>
                  <a:pt x="1692" y="116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0" name="Google Shape;760;p15"/>
          <p:cNvSpPr txBox="1"/>
          <p:nvPr/>
        </p:nvSpPr>
        <p:spPr>
          <a:xfrm>
            <a:off x="5839673" y="1418354"/>
            <a:ext cx="20313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75 indikatora koji mere konkurentnost MSP sektora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61" name="Google Shape;761;p15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762" name="Google Shape;762;p15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763" name="Google Shape;763;p15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64" name="Google Shape;764;p15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765" name="Google Shape;765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6" name="Google Shape;766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7" name="Google Shape;767;p15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8" name="Google Shape;768;p15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/>
          <p:nvPr/>
        </p:nvSpPr>
        <p:spPr>
          <a:xfrm>
            <a:off x="0" y="3157575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75" name="Google Shape;775;p16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6" name="Google Shape;776;p16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7" name="Google Shape;777;p16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8" name="Google Shape;778;p16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79" name="Google Shape;779;p16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6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81" name="Google Shape;781;p16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6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6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6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6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6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6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6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6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6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6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6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6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6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6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6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6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6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6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6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6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6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6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6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6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6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6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6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16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6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6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6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6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6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6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6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6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6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6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6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6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6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16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6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6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6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16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6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6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6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6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6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6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6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6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6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6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6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6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16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16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6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6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6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6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6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6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6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6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6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6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6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6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6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6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6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7" name="Google Shape;857;p16"/>
          <p:cNvSpPr txBox="1"/>
          <p:nvPr/>
        </p:nvSpPr>
        <p:spPr>
          <a:xfrm>
            <a:off x="2243638" y="3591390"/>
            <a:ext cx="341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Poslovne performanse i očekivanja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58" name="Google Shape;858;p16"/>
          <p:cNvSpPr txBox="1"/>
          <p:nvPr/>
        </p:nvSpPr>
        <p:spPr>
          <a:xfrm>
            <a:off x="5790123" y="1023387"/>
            <a:ext cx="20313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1.1 Poslovna situacija (-12m)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1.2 Poslovna situacija (+12m)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1.3 Očekivanja o zaposlenosti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1.4 Očekivanja o prihodima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1.5 Razvojna vizija (’23-’28)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1.6 Rast prihoda (23/22)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1.7 EBITDA margina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1.8 BDV po zaposlenom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1.9 Prosečna plata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1.10 Racio duga i kapitala</a:t>
            </a:r>
            <a:endParaRPr sz="10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59" name="Google Shape;859;p16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860" name="Google Shape;860;p16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861" name="Google Shape;861;p16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62" name="Google Shape;862;p16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63" name="Google Shape;863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4" name="Google Shape;864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5" name="Google Shape;865;p16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6" name="Google Shape;866;p16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7"/>
          <p:cNvSpPr/>
          <p:nvPr/>
        </p:nvSpPr>
        <p:spPr>
          <a:xfrm>
            <a:off x="0" y="3157577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73" name="Google Shape;873;p17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4" name="Google Shape;874;p17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5" name="Google Shape;875;p17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6" name="Google Shape;876;p17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77" name="Google Shape;877;p17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17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9" name="Google Shape;879;p17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7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7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7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7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7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17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7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7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17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7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7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7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7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7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7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7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7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17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7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7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7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7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7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7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7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7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7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7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7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7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7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7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7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7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7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7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7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7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7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7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7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7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7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7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7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7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7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7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7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7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7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7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7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7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7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7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7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7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7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7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7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7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7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7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7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7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17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7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7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7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7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7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7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7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7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5" name="Google Shape;955;p17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Poslovno okruženje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56" name="Google Shape;956;p17"/>
          <p:cNvSpPr txBox="1"/>
          <p:nvPr/>
        </p:nvSpPr>
        <p:spPr>
          <a:xfrm>
            <a:off x="5786116" y="1023387"/>
            <a:ext cx="21021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2.1 Minimalna zarada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2.2 Poresko opterećenje zarada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2.3 Porez na dobit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2.4 Zakoni o zapošljavanju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2.5 Promene cena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2.6 Devizni kurs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2.7 Korupcija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2.8 Regulatorna predvidivost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2.9 Tretman privrede od strane države</a:t>
            </a:r>
            <a:endParaRPr/>
          </a:p>
        </p:txBody>
      </p:sp>
      <p:sp>
        <p:nvSpPr>
          <p:cNvPr id="957" name="Google Shape;957;p17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958" name="Google Shape;958;p17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959" name="Google Shape;959;p17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0" name="Google Shape;960;p17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961" name="Google Shape;961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2" name="Google Shape;962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3" name="Google Shape;963;p17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4" name="Google Shape;964;p17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8"/>
          <p:cNvSpPr/>
          <p:nvPr/>
        </p:nvSpPr>
        <p:spPr>
          <a:xfrm>
            <a:off x="0" y="3157577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1" name="Google Shape;971;p18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2" name="Google Shape;972;p18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3" name="Google Shape;973;p18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4" name="Google Shape;974;p18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75" name="Google Shape;975;p18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18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7" name="Google Shape;977;p18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8" name="Google Shape;978;p18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Poslovno okruženje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79" name="Google Shape;979;p18"/>
          <p:cNvSpPr txBox="1"/>
          <p:nvPr/>
        </p:nvSpPr>
        <p:spPr>
          <a:xfrm>
            <a:off x="5772569" y="1023387"/>
            <a:ext cx="21021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2.10 Digitalne javne usluge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2.11 Saobraćajna infrastruktura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2.12 Električna energija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2.13 Efikasnost privrednih sudova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2.14 Dostupnost javnog prevoza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2.15 Građevinsko zemljište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2.16 Tretman preduzeća od strane državnih institucija</a:t>
            </a:r>
            <a:endParaRPr sz="10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80" name="Google Shape;980;p18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18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8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18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18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18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18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18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18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18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18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8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18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18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18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18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18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18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18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8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18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8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18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18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8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8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8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18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18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8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8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8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18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8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18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18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18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18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18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18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18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18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18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18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8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18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18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18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8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8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8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8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8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18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18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8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8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8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8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18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18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18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8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8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8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18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8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18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8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8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8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8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18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8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18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18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056" name="Google Shape;1056;p18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057" name="Google Shape;1057;p18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8" name="Google Shape;1058;p18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059" name="Google Shape;1059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0" name="Google Shape;1060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1" name="Google Shape;1061;p18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2" name="Google Shape;1062;p18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9"/>
          <p:cNvSpPr/>
          <p:nvPr/>
        </p:nvSpPr>
        <p:spPr>
          <a:xfrm>
            <a:off x="0" y="3157577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69" name="Google Shape;1069;p19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0" name="Google Shape;1070;p19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1" name="Google Shape;1071;p19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2" name="Google Shape;1072;p19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73" name="Google Shape;1073;p19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19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5" name="Google Shape;1075;p19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6" name="Google Shape;1076;p19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Ljudski resursi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77" name="Google Shape;1077;p19"/>
          <p:cNvSpPr txBox="1"/>
          <p:nvPr/>
        </p:nvSpPr>
        <p:spPr>
          <a:xfrm>
            <a:off x="5772569" y="1023387"/>
            <a:ext cx="21021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3.1 Tehničke veštine za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3.2 Socijalne veštine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3.3 Digitalne veštine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3.4 Specijalizovane obuke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3.5 Spremnosti zaposlenih da napreduju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3.6 Izazov da se zadrže postojeći zaposleni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3.7 Izazov da se pronađu novi zaposleni</a:t>
            </a:r>
            <a:endParaRPr sz="10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78" name="Google Shape;1078;p19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19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19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9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19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9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19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9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9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9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9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9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19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9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9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19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9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9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9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9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9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9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19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19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9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9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19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19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19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9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9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9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19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19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9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9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19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19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9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9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9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9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9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19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19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19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19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19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9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9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9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9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9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9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19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19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19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19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19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9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9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9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9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19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19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9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19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19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9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9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9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9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9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19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19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9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154" name="Google Shape;1154;p19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155" name="Google Shape;1155;p19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6" name="Google Shape;1156;p19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57" name="Google Shape;1157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8" name="Google Shape;1158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9" name="Google Shape;1159;p19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0" name="Google Shape;1160;p19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3C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/>
        </p:nvSpPr>
        <p:spPr>
          <a:xfrm>
            <a:off x="1060225" y="423675"/>
            <a:ext cx="573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4200" i="0" u="none" strike="noStrike" cap="none">
                <a:solidFill>
                  <a:srgbClr val="C7F70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UVOD </a:t>
            </a:r>
            <a:endParaRPr sz="4200" i="0" u="none" strike="noStrike" cap="none">
              <a:solidFill>
                <a:srgbClr val="C7F70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81" name="Google Shape;81;p2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2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2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382800" y="4813500"/>
            <a:ext cx="44691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sr-Latn-RS" sz="700" dirty="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lang="sr-Latn-RS" sz="7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900" y="2942450"/>
            <a:ext cx="1594501" cy="15945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1060225" y="1070171"/>
            <a:ext cx="47727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sr-Latn-RS" sz="1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 MSP KOMPAS</a:t>
            </a:r>
            <a:endParaRPr sz="10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20"/>
          <p:cNvSpPr/>
          <p:nvPr/>
        </p:nvSpPr>
        <p:spPr>
          <a:xfrm>
            <a:off x="0" y="3157577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67" name="Google Shape;1167;p20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8" name="Google Shape;1168;p20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9" name="Google Shape;1169;p20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0" name="Google Shape;1170;p20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71" name="Google Shape;1171;p20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20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3" name="Google Shape;1173;p20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4" name="Google Shape;1174;p20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Biznis model i sofisticiranost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75" name="Google Shape;1175;p20"/>
          <p:cNvSpPr txBox="1"/>
          <p:nvPr/>
        </p:nvSpPr>
        <p:spPr>
          <a:xfrm>
            <a:off x="5772569" y="1128957"/>
            <a:ext cx="21021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4.1 E-trgovina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4.2 Vebsajt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4.3 Okrenutost izvozu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4.4 Fleksibilnost firme u odnosu na zahteve kupaca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4.5 Razvoja novog proizvoda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4.6 Poboljšanje složenosti i dodate vrednosti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4.7 Osvajanje novih tržišta</a:t>
            </a:r>
            <a:endParaRPr/>
          </a:p>
        </p:txBody>
      </p:sp>
      <p:sp>
        <p:nvSpPr>
          <p:cNvPr id="1176" name="Google Shape;1176;p20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20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20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20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20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20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20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20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20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20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20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20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20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20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20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20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20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20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20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20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20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20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20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20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20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20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20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20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20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20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20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20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20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20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20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0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0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0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0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0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0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0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0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0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0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0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0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0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0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0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0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0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0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0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0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0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0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0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0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0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0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0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252" name="Google Shape;1252;p20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253" name="Google Shape;1253;p20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54" name="Google Shape;1254;p20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55" name="Google Shape;1255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6" name="Google Shape;1256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7" name="Google Shape;1257;p20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8" name="Google Shape;1258;p20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21"/>
          <p:cNvSpPr/>
          <p:nvPr/>
        </p:nvSpPr>
        <p:spPr>
          <a:xfrm>
            <a:off x="0" y="3157577"/>
            <a:ext cx="9144000" cy="1571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65" name="Google Shape;1265;p21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6" name="Google Shape;1266;p21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7" name="Google Shape;1267;p21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8" name="Google Shape;1268;p21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69" name="Google Shape;1269;p21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21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71" name="Google Shape;1271;p21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2" name="Google Shape;1272;p21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Biznis model i sofisticiranost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73" name="Google Shape;1273;p21"/>
          <p:cNvSpPr txBox="1"/>
          <p:nvPr/>
        </p:nvSpPr>
        <p:spPr>
          <a:xfrm>
            <a:off x="5772569" y="1053153"/>
            <a:ext cx="21021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4.8 Povećanje proizvodnih kapaciteta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4.9 Efikasnost u korišćenju resursa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4.10 Uvođenja digitalizacije /automatizacije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4.11 Poboljšanje kanala distribucije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4.12 Uvođenje novih metoda prodaje</a:t>
            </a:r>
            <a:endParaRPr/>
          </a:p>
        </p:txBody>
      </p:sp>
      <p:sp>
        <p:nvSpPr>
          <p:cNvPr id="1274" name="Google Shape;1274;p21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21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21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21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21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21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21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21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21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21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21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21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21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21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21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21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21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21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21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21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21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21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21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21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21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21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21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21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21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21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21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21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21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1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1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21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21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21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21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21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21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21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21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21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21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21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21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21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21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21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21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21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21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21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1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21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21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21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21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21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21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21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21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21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21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21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21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21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21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21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21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21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21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21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21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21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350" name="Google Shape;1350;p21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351" name="Google Shape;1351;p21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2" name="Google Shape;1352;p21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353" name="Google Shape;1353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4" name="Google Shape;1354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5" name="Google Shape;1355;p21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6" name="Google Shape;1356;p21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22"/>
          <p:cNvSpPr/>
          <p:nvPr/>
        </p:nvSpPr>
        <p:spPr>
          <a:xfrm>
            <a:off x="0" y="3149973"/>
            <a:ext cx="9144000" cy="1579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63" name="Google Shape;1363;p22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4" name="Google Shape;1364;p22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5" name="Google Shape;1365;p22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6" name="Google Shape;1366;p22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67" name="Google Shape;1367;p22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22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9" name="Google Shape;1369;p22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0" name="Google Shape;1370;p22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Industrija 4.0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71" name="Google Shape;1371;p22"/>
          <p:cNvSpPr txBox="1"/>
          <p:nvPr/>
        </p:nvSpPr>
        <p:spPr>
          <a:xfrm>
            <a:off x="5772569" y="1190882"/>
            <a:ext cx="2102100" cy="14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5.1 Zapošljavanje IKT stručnjaka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5.2 AI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5.3 Robotika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5.4 IOT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5.5 ERP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5.6 CRM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5.7 Klaud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5.8 Brzina interneta</a:t>
            </a:r>
            <a:endParaRPr/>
          </a:p>
        </p:txBody>
      </p:sp>
      <p:sp>
        <p:nvSpPr>
          <p:cNvPr id="1372" name="Google Shape;1372;p22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2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2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2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2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2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2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2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2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2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2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2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2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2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2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2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2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2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2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2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2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2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2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2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2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2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2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2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2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2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2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2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2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22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22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22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22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22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22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22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22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22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22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22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22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22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22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22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22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22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22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22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22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22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22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22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22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22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22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22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22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22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22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22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22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22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22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22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22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2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22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22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22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22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22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448" name="Google Shape;1448;p22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449" name="Google Shape;1449;p22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0" name="Google Shape;1450;p22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451" name="Google Shape;1451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2" name="Google Shape;1452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3" name="Google Shape;1453;p22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4" name="Google Shape;1454;p22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23"/>
          <p:cNvSpPr/>
          <p:nvPr/>
        </p:nvSpPr>
        <p:spPr>
          <a:xfrm>
            <a:off x="0" y="3149973"/>
            <a:ext cx="9144000" cy="1579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61" name="Google Shape;1461;p23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2" name="Google Shape;1462;p23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3" name="Google Shape;1463;p23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4" name="Google Shape;1464;p23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65" name="Google Shape;1465;p23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p23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67" name="Google Shape;1467;p23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8" name="Google Shape;1468;p23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Inovacije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69" name="Google Shape;1469;p23"/>
          <p:cNvSpPr txBox="1"/>
          <p:nvPr/>
        </p:nvSpPr>
        <p:spPr>
          <a:xfrm>
            <a:off x="5772569" y="955835"/>
            <a:ext cx="21021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6.1 Inovacije procesa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6.2 Upravljanje pravom intelektualne svojine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6.3 Saradnja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6.4 Zaštita intelektualne svojine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6.5 Politika države za razvoj inovacija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6.6 Zaposleni koji se bave razvojem novih proizvoda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6.7 Izdvajanja za R&amp;D</a:t>
            </a:r>
            <a:endParaRPr/>
          </a:p>
        </p:txBody>
      </p:sp>
      <p:sp>
        <p:nvSpPr>
          <p:cNvPr id="1470" name="Google Shape;1470;p23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23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23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23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23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23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23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23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23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23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23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23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23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3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3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23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3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3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3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3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23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3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3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23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3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3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23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23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23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23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3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3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23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3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3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3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3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3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3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3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3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3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3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3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3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3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3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3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3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3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3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3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3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3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3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3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3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3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3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3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3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3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3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546" name="Google Shape;1546;p23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547" name="Google Shape;1547;p23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48" name="Google Shape;1548;p23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49" name="Google Shape;1549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0" name="Google Shape;1550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1" name="Google Shape;1551;p23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2" name="Google Shape;1552;p23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4"/>
          <p:cNvSpPr/>
          <p:nvPr/>
        </p:nvSpPr>
        <p:spPr>
          <a:xfrm>
            <a:off x="0" y="3149973"/>
            <a:ext cx="9144000" cy="1579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0" name="Google Shape;1560;p24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1" name="Google Shape;1561;p24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2" name="Google Shape;1562;p24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63" name="Google Shape;1563;p24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p24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65" name="Google Shape;1565;p24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6" name="Google Shape;1566;p24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Zelena tranzicija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7" name="Google Shape;1567;p24"/>
          <p:cNvSpPr txBox="1"/>
          <p:nvPr/>
        </p:nvSpPr>
        <p:spPr>
          <a:xfrm>
            <a:off x="5772569" y="1062170"/>
            <a:ext cx="2102100" cy="1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7.1 Regulativa u oblasti ŽS kao prepreka poslovanju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7.2 Smanjenje štetnih gasova/otpadnih voda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7.3 Reciklaža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7.4 Prelazak na OIE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7.5 Povećanje efikasnosti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7.6 Planirane investicije u smanjenje štetnih gasova/otpadnih voda</a:t>
            </a:r>
            <a:endParaRPr/>
          </a:p>
        </p:txBody>
      </p:sp>
      <p:sp>
        <p:nvSpPr>
          <p:cNvPr id="1568" name="Google Shape;1568;p24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24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24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24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24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24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24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24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24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24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24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24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24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24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24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24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24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24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24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24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24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24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24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24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24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24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24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24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24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24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24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24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24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24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24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24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24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24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24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24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24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24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24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24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24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24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24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24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24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24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24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24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24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24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24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24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24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24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24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24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24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24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24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24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24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24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24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24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24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24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24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24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24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24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24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24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644" name="Google Shape;1644;p24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645" name="Google Shape;1645;p24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6" name="Google Shape;1646;p24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647" name="Google Shape;1647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8" name="Google Shape;1648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9" name="Google Shape;1649;p24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0" name="Google Shape;1650;p24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25"/>
          <p:cNvSpPr/>
          <p:nvPr/>
        </p:nvSpPr>
        <p:spPr>
          <a:xfrm>
            <a:off x="0" y="3149973"/>
            <a:ext cx="9144000" cy="1579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57" name="Google Shape;1657;p25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8" name="Google Shape;1658;p25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9" name="Google Shape;1659;p25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0" name="Google Shape;1660;p25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61" name="Google Shape;1661;p25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2" name="Google Shape;1662;p25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63" name="Google Shape;1663;p25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4" name="Google Shape;1664;p25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Zelena tranzicija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65" name="Google Shape;1665;p25"/>
          <p:cNvSpPr txBox="1"/>
          <p:nvPr/>
        </p:nvSpPr>
        <p:spPr>
          <a:xfrm>
            <a:off x="5772569" y="1229042"/>
            <a:ext cx="2102100" cy="14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7.7 Planirane investicije u reciklažu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7.8 Planirane investicije u prelezak na OIE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7.9 Planirane investicije u povećanje efikasnosti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7.10 Procenat koji dolazi iz obnovljivih izvora</a:t>
            </a:r>
            <a:endParaRPr/>
          </a:p>
        </p:txBody>
      </p:sp>
      <p:sp>
        <p:nvSpPr>
          <p:cNvPr id="1666" name="Google Shape;1666;p25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25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25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25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25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25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25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25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25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25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25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25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25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25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25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25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25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25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25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25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25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25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25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25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25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25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25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25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25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25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25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25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25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25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25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25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25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25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25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25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25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25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25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25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25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25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25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25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25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25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25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25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742" name="Google Shape;1742;p25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743" name="Google Shape;1743;p25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44" name="Google Shape;1744;p25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745" name="Google Shape;1745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6" name="Google Shape;1746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7" name="Google Shape;1747;p25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8" name="Google Shape;1748;p25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26"/>
          <p:cNvSpPr/>
          <p:nvPr/>
        </p:nvSpPr>
        <p:spPr>
          <a:xfrm>
            <a:off x="0" y="3149973"/>
            <a:ext cx="9144000" cy="1579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55" name="Google Shape;1755;p26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6" name="Google Shape;1756;p26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7" name="Google Shape;1757;p26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8" name="Google Shape;1758;p26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59" name="Google Shape;1759;p26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0" name="Google Shape;1760;p26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61" name="Google Shape;1761;p26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2" name="Google Shape;1762;p26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Pristup finansijama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63" name="Google Shape;1763;p26"/>
          <p:cNvSpPr txBox="1"/>
          <p:nvPr/>
        </p:nvSpPr>
        <p:spPr>
          <a:xfrm>
            <a:off x="5772569" y="985582"/>
            <a:ext cx="21021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8.1 Lakoća dolaska do spoljnih izvora finansiranja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8.2 Diversifikacija izvora finasiranja</a:t>
            </a:r>
            <a:endParaRPr/>
          </a:p>
          <a:p>
            <a:pPr marL="266700" marR="0" lvl="2" indent="-841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Dugoročni krediti</a:t>
            </a:r>
            <a:endParaRPr/>
          </a:p>
          <a:p>
            <a:pPr marL="266700" marR="0" lvl="2" indent="-841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Kratkoročni krediti</a:t>
            </a:r>
            <a:endParaRPr/>
          </a:p>
          <a:p>
            <a:pPr marL="266700" marR="0" lvl="2" indent="-841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Kupci</a:t>
            </a:r>
            <a:endParaRPr/>
          </a:p>
          <a:p>
            <a:pPr marL="266700" marR="0" lvl="2" indent="-841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Faktoring</a:t>
            </a:r>
            <a:endParaRPr/>
          </a:p>
          <a:p>
            <a:pPr marL="266700" marR="0" lvl="2" indent="-841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Lizing</a:t>
            </a:r>
            <a:endParaRPr/>
          </a:p>
          <a:p>
            <a:pPr marL="266700" marR="0" lvl="2" indent="-841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Subvencije</a:t>
            </a:r>
            <a:endParaRPr/>
          </a:p>
          <a:p>
            <a:pPr marL="266700" marR="0" lvl="2" indent="-841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Investicioni fondovi</a:t>
            </a:r>
            <a:endParaRPr/>
          </a:p>
        </p:txBody>
      </p:sp>
      <p:sp>
        <p:nvSpPr>
          <p:cNvPr id="1764" name="Google Shape;1764;p26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26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26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26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26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26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26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26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26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26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26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26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26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26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26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26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26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26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26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26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26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26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26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26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26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26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26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26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26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26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26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26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840" name="Google Shape;1840;p26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841" name="Google Shape;1841;p26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42" name="Google Shape;1842;p26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843" name="Google Shape;1843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4" name="Google Shape;1844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5" name="Google Shape;1845;p26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6" name="Google Shape;1846;p26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27"/>
          <p:cNvSpPr/>
          <p:nvPr/>
        </p:nvSpPr>
        <p:spPr>
          <a:xfrm>
            <a:off x="0" y="3149973"/>
            <a:ext cx="9144000" cy="1579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53" name="Google Shape;1853;p27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4" name="Google Shape;1854;p27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5" name="Google Shape;1855;p27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6" name="Google Shape;1856;p27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57" name="Google Shape;1857;p27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8" name="Google Shape;1858;p27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STUBOVI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1045817" y="3424640"/>
            <a:ext cx="1047900" cy="1047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rPr lang="sr-Latn-RS" sz="45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45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0" name="Google Shape;1860;p27"/>
          <p:cNvSpPr txBox="1"/>
          <p:nvPr/>
        </p:nvSpPr>
        <p:spPr>
          <a:xfrm>
            <a:off x="2243638" y="3736702"/>
            <a:ext cx="34101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Rodna ravnopravnost</a:t>
            </a:r>
            <a:endParaRPr sz="1600" b="1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61" name="Google Shape;1861;p27"/>
          <p:cNvSpPr txBox="1"/>
          <p:nvPr/>
        </p:nvSpPr>
        <p:spPr>
          <a:xfrm>
            <a:off x="5772569" y="1471772"/>
            <a:ext cx="21021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9.1 Procenat zaposlenih koji čine žene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9.2 Firma u vlasništvu žena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9.3 Žene među rukovodiocima</a:t>
            </a:r>
            <a:endParaRPr/>
          </a:p>
        </p:txBody>
      </p:sp>
      <p:sp>
        <p:nvSpPr>
          <p:cNvPr id="1862" name="Google Shape;1862;p27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27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27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27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27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27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27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27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27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27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27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27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27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27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27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27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27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27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27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27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27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27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p27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27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27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27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27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7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7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7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7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7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7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7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7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7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7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938" name="Google Shape;1938;p27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939" name="Google Shape;1939;p27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40" name="Google Shape;1940;p27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941" name="Google Shape;1941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2" name="Google Shape;1942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3" name="Google Shape;1943;p27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4" name="Google Shape;1944;p27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28"/>
          <p:cNvSpPr/>
          <p:nvPr/>
        </p:nvSpPr>
        <p:spPr>
          <a:xfrm>
            <a:off x="0" y="3149973"/>
            <a:ext cx="9144000" cy="1579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2" name="Google Shape;1952;p28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53" name="Google Shape;1953;p28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4" name="Google Shape;1954;p28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55" name="Google Shape;1955;p28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6" name="Google Shape;1956;p28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INDEKS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1060225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060225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1060225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1060225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060225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1369812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369812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1369812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1369812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369812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1678723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678723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1678723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1678723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678723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28"/>
          <p:cNvSpPr/>
          <p:nvPr/>
        </p:nvSpPr>
        <p:spPr>
          <a:xfrm>
            <a:off x="1988310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28"/>
          <p:cNvSpPr/>
          <p:nvPr/>
        </p:nvSpPr>
        <p:spPr>
          <a:xfrm>
            <a:off x="1988310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28"/>
          <p:cNvSpPr/>
          <p:nvPr/>
        </p:nvSpPr>
        <p:spPr>
          <a:xfrm>
            <a:off x="1988310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28"/>
          <p:cNvSpPr/>
          <p:nvPr/>
        </p:nvSpPr>
        <p:spPr>
          <a:xfrm>
            <a:off x="1988310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28"/>
          <p:cNvSpPr/>
          <p:nvPr/>
        </p:nvSpPr>
        <p:spPr>
          <a:xfrm>
            <a:off x="1988310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28"/>
          <p:cNvSpPr/>
          <p:nvPr/>
        </p:nvSpPr>
        <p:spPr>
          <a:xfrm>
            <a:off x="2297221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28"/>
          <p:cNvSpPr/>
          <p:nvPr/>
        </p:nvSpPr>
        <p:spPr>
          <a:xfrm>
            <a:off x="2297221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28"/>
          <p:cNvSpPr/>
          <p:nvPr/>
        </p:nvSpPr>
        <p:spPr>
          <a:xfrm>
            <a:off x="2297221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28"/>
          <p:cNvSpPr/>
          <p:nvPr/>
        </p:nvSpPr>
        <p:spPr>
          <a:xfrm>
            <a:off x="2297221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28"/>
          <p:cNvSpPr/>
          <p:nvPr/>
        </p:nvSpPr>
        <p:spPr>
          <a:xfrm>
            <a:off x="2297221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28"/>
          <p:cNvSpPr/>
          <p:nvPr/>
        </p:nvSpPr>
        <p:spPr>
          <a:xfrm>
            <a:off x="2606808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28"/>
          <p:cNvSpPr/>
          <p:nvPr/>
        </p:nvSpPr>
        <p:spPr>
          <a:xfrm>
            <a:off x="2606808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28"/>
          <p:cNvSpPr/>
          <p:nvPr/>
        </p:nvSpPr>
        <p:spPr>
          <a:xfrm>
            <a:off x="2606808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28"/>
          <p:cNvSpPr/>
          <p:nvPr/>
        </p:nvSpPr>
        <p:spPr>
          <a:xfrm>
            <a:off x="2606808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28"/>
          <p:cNvSpPr/>
          <p:nvPr/>
        </p:nvSpPr>
        <p:spPr>
          <a:xfrm>
            <a:off x="2606808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28"/>
          <p:cNvSpPr/>
          <p:nvPr/>
        </p:nvSpPr>
        <p:spPr>
          <a:xfrm>
            <a:off x="2915719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28"/>
          <p:cNvSpPr/>
          <p:nvPr/>
        </p:nvSpPr>
        <p:spPr>
          <a:xfrm>
            <a:off x="2915719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28"/>
          <p:cNvSpPr/>
          <p:nvPr/>
        </p:nvSpPr>
        <p:spPr>
          <a:xfrm>
            <a:off x="2915719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28"/>
          <p:cNvSpPr/>
          <p:nvPr/>
        </p:nvSpPr>
        <p:spPr>
          <a:xfrm>
            <a:off x="2915719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28"/>
          <p:cNvSpPr/>
          <p:nvPr/>
        </p:nvSpPr>
        <p:spPr>
          <a:xfrm>
            <a:off x="2915719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28"/>
          <p:cNvSpPr/>
          <p:nvPr/>
        </p:nvSpPr>
        <p:spPr>
          <a:xfrm>
            <a:off x="3225306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28"/>
          <p:cNvSpPr/>
          <p:nvPr/>
        </p:nvSpPr>
        <p:spPr>
          <a:xfrm>
            <a:off x="3225306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28"/>
          <p:cNvSpPr/>
          <p:nvPr/>
        </p:nvSpPr>
        <p:spPr>
          <a:xfrm>
            <a:off x="3225306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28"/>
          <p:cNvSpPr/>
          <p:nvPr/>
        </p:nvSpPr>
        <p:spPr>
          <a:xfrm>
            <a:off x="3225306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28"/>
          <p:cNvSpPr/>
          <p:nvPr/>
        </p:nvSpPr>
        <p:spPr>
          <a:xfrm>
            <a:off x="3225306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28"/>
          <p:cNvSpPr/>
          <p:nvPr/>
        </p:nvSpPr>
        <p:spPr>
          <a:xfrm>
            <a:off x="3534217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8"/>
          <p:cNvSpPr/>
          <p:nvPr/>
        </p:nvSpPr>
        <p:spPr>
          <a:xfrm>
            <a:off x="3534217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8"/>
          <p:cNvSpPr/>
          <p:nvPr/>
        </p:nvSpPr>
        <p:spPr>
          <a:xfrm>
            <a:off x="3534217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8"/>
          <p:cNvSpPr/>
          <p:nvPr/>
        </p:nvSpPr>
        <p:spPr>
          <a:xfrm>
            <a:off x="3534217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8"/>
          <p:cNvSpPr/>
          <p:nvPr/>
        </p:nvSpPr>
        <p:spPr>
          <a:xfrm>
            <a:off x="3534217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8"/>
          <p:cNvSpPr/>
          <p:nvPr/>
        </p:nvSpPr>
        <p:spPr>
          <a:xfrm>
            <a:off x="3843804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8"/>
          <p:cNvSpPr/>
          <p:nvPr/>
        </p:nvSpPr>
        <p:spPr>
          <a:xfrm>
            <a:off x="3843804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8"/>
          <p:cNvSpPr/>
          <p:nvPr/>
        </p:nvSpPr>
        <p:spPr>
          <a:xfrm>
            <a:off x="3843804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8"/>
          <p:cNvSpPr/>
          <p:nvPr/>
        </p:nvSpPr>
        <p:spPr>
          <a:xfrm>
            <a:off x="3843804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8"/>
          <p:cNvSpPr/>
          <p:nvPr/>
        </p:nvSpPr>
        <p:spPr>
          <a:xfrm>
            <a:off x="3843804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8"/>
          <p:cNvSpPr/>
          <p:nvPr/>
        </p:nvSpPr>
        <p:spPr>
          <a:xfrm>
            <a:off x="4152715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8"/>
          <p:cNvSpPr/>
          <p:nvPr/>
        </p:nvSpPr>
        <p:spPr>
          <a:xfrm>
            <a:off x="4152715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8"/>
          <p:cNvSpPr/>
          <p:nvPr/>
        </p:nvSpPr>
        <p:spPr>
          <a:xfrm>
            <a:off x="4152715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8"/>
          <p:cNvSpPr/>
          <p:nvPr/>
        </p:nvSpPr>
        <p:spPr>
          <a:xfrm>
            <a:off x="4152715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8"/>
          <p:cNvSpPr/>
          <p:nvPr/>
        </p:nvSpPr>
        <p:spPr>
          <a:xfrm>
            <a:off x="4152715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8"/>
          <p:cNvSpPr/>
          <p:nvPr/>
        </p:nvSpPr>
        <p:spPr>
          <a:xfrm>
            <a:off x="4462302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8"/>
          <p:cNvSpPr/>
          <p:nvPr/>
        </p:nvSpPr>
        <p:spPr>
          <a:xfrm>
            <a:off x="4462302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8"/>
          <p:cNvSpPr/>
          <p:nvPr/>
        </p:nvSpPr>
        <p:spPr>
          <a:xfrm>
            <a:off x="4462302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8"/>
          <p:cNvSpPr/>
          <p:nvPr/>
        </p:nvSpPr>
        <p:spPr>
          <a:xfrm>
            <a:off x="4462302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8"/>
          <p:cNvSpPr/>
          <p:nvPr/>
        </p:nvSpPr>
        <p:spPr>
          <a:xfrm>
            <a:off x="4462302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8"/>
          <p:cNvSpPr/>
          <p:nvPr/>
        </p:nvSpPr>
        <p:spPr>
          <a:xfrm>
            <a:off x="4770526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8"/>
          <p:cNvSpPr/>
          <p:nvPr/>
        </p:nvSpPr>
        <p:spPr>
          <a:xfrm>
            <a:off x="4770526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8"/>
          <p:cNvSpPr/>
          <p:nvPr/>
        </p:nvSpPr>
        <p:spPr>
          <a:xfrm>
            <a:off x="4770526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8"/>
          <p:cNvSpPr/>
          <p:nvPr/>
        </p:nvSpPr>
        <p:spPr>
          <a:xfrm>
            <a:off x="4770526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8"/>
          <p:cNvSpPr/>
          <p:nvPr/>
        </p:nvSpPr>
        <p:spPr>
          <a:xfrm>
            <a:off x="4770526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8"/>
          <p:cNvSpPr/>
          <p:nvPr/>
        </p:nvSpPr>
        <p:spPr>
          <a:xfrm>
            <a:off x="5079437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8"/>
          <p:cNvSpPr/>
          <p:nvPr/>
        </p:nvSpPr>
        <p:spPr>
          <a:xfrm>
            <a:off x="5079437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8"/>
          <p:cNvSpPr/>
          <p:nvPr/>
        </p:nvSpPr>
        <p:spPr>
          <a:xfrm>
            <a:off x="5079437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8"/>
          <p:cNvSpPr/>
          <p:nvPr/>
        </p:nvSpPr>
        <p:spPr>
          <a:xfrm>
            <a:off x="5079437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8"/>
          <p:cNvSpPr/>
          <p:nvPr/>
        </p:nvSpPr>
        <p:spPr>
          <a:xfrm>
            <a:off x="5079437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8"/>
          <p:cNvSpPr/>
          <p:nvPr/>
        </p:nvSpPr>
        <p:spPr>
          <a:xfrm>
            <a:off x="5389024" y="1084053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8"/>
          <p:cNvSpPr/>
          <p:nvPr/>
        </p:nvSpPr>
        <p:spPr>
          <a:xfrm>
            <a:off x="5389024" y="1437925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8"/>
          <p:cNvSpPr/>
          <p:nvPr/>
        </p:nvSpPr>
        <p:spPr>
          <a:xfrm>
            <a:off x="5389024" y="179627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8"/>
          <p:cNvSpPr/>
          <p:nvPr/>
        </p:nvSpPr>
        <p:spPr>
          <a:xfrm>
            <a:off x="5389024" y="2159420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8"/>
          <p:cNvSpPr/>
          <p:nvPr/>
        </p:nvSpPr>
        <p:spPr>
          <a:xfrm>
            <a:off x="5389024" y="2528681"/>
            <a:ext cx="264900" cy="2649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8"/>
          <p:cNvSpPr/>
          <p:nvPr/>
        </p:nvSpPr>
        <p:spPr>
          <a:xfrm>
            <a:off x="6119880" y="1053041"/>
            <a:ext cx="1734000" cy="17340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MSP KOMPAS INDEKS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33" name="Google Shape;2033;p28"/>
          <p:cNvCxnSpPr/>
          <p:nvPr/>
        </p:nvCxnSpPr>
        <p:spPr>
          <a:xfrm>
            <a:off x="5736456" y="1942377"/>
            <a:ext cx="275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4" name="Google Shape;2034;p28"/>
          <p:cNvSpPr/>
          <p:nvPr/>
        </p:nvSpPr>
        <p:spPr>
          <a:xfrm rot="5400000">
            <a:off x="5963731" y="1887156"/>
            <a:ext cx="110700" cy="108300"/>
          </a:xfrm>
          <a:prstGeom prst="triangle">
            <a:avLst>
              <a:gd name="adj" fmla="val 50000"/>
            </a:avLst>
          </a:prstGeom>
          <a:solidFill>
            <a:srgbClr val="C7F707"/>
          </a:solidFill>
          <a:ln w="9525" cap="flat" cmpd="sng">
            <a:solidFill>
              <a:srgbClr val="C7F7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8"/>
          <p:cNvSpPr txBox="1"/>
          <p:nvPr/>
        </p:nvSpPr>
        <p:spPr>
          <a:xfrm>
            <a:off x="1047410" y="3442496"/>
            <a:ext cx="6554400" cy="1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AutoNum type="arabicPeriod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Standardizacija indikatora (0-100; u odnosu na EU gde je moguće)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AutoNum type="arabicPeriod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Ponderisanje indikatora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AutoNum type="arabicPeriod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Integrisanje u krovni kompozitni MSP Kompas Indeks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AutoNum type="arabicPeriod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Vrednosti indeksa dostupne za stubove, sektore, okruge i veličine</a:t>
            </a:r>
            <a:endParaRPr/>
          </a:p>
        </p:txBody>
      </p:sp>
      <p:sp>
        <p:nvSpPr>
          <p:cNvPr id="2036" name="Google Shape;2036;p28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037" name="Google Shape;2037;p28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038" name="Google Shape;2038;p28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39" name="Google Shape;2039;p28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040" name="Google Shape;2040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1" name="Google Shape;2041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2" name="Google Shape;2042;p28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3" name="Google Shape;2043;p28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29"/>
          <p:cNvSpPr/>
          <p:nvPr/>
        </p:nvSpPr>
        <p:spPr>
          <a:xfrm>
            <a:off x="4305300" y="0"/>
            <a:ext cx="48387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50" name="Google Shape;2050;p29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1" name="Google Shape;2051;p29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52" name="Google Shape;2052;p29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53" name="Google Shape;2053;p29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54" name="Google Shape;2054;p29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Google Shape;2055;p29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INDEKS </a:t>
            </a:r>
            <a:r>
              <a:rPr lang="sr-Latn-RS" sz="2200" b="1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</a:t>
            </a:r>
            <a:endParaRPr sz="2200" b="1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056" name="Google Shape;2056;p29"/>
          <p:cNvGrpSpPr/>
          <p:nvPr/>
        </p:nvGrpSpPr>
        <p:grpSpPr>
          <a:xfrm>
            <a:off x="146413" y="1115001"/>
            <a:ext cx="4371420" cy="3104278"/>
            <a:chOff x="382800" y="773719"/>
            <a:chExt cx="3156488" cy="2241518"/>
          </a:xfrm>
        </p:grpSpPr>
        <p:graphicFrame>
          <p:nvGraphicFramePr>
            <p:cNvPr id="2057" name="Google Shape;2057;p29"/>
            <p:cNvGraphicFramePr/>
            <p:nvPr/>
          </p:nvGraphicFramePr>
          <p:xfrm>
            <a:off x="382800" y="773719"/>
            <a:ext cx="3156488" cy="22415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58" name="Google Shape;2058;p29"/>
            <p:cNvSpPr/>
            <p:nvPr/>
          </p:nvSpPr>
          <p:spPr>
            <a:xfrm>
              <a:off x="1179249" y="1120969"/>
              <a:ext cx="1556201" cy="155620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 b="1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42.0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2400" b="0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/100</a:t>
              </a:r>
              <a:endParaRPr sz="1600" b="0" i="0" u="none" strike="noStrike" cap="none">
                <a:solidFill>
                  <a:srgbClr val="1645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059" name="Google Shape;2059;p29"/>
          <p:cNvSpPr txBox="1"/>
          <p:nvPr/>
        </p:nvSpPr>
        <p:spPr>
          <a:xfrm>
            <a:off x="4572000" y="1368630"/>
            <a:ext cx="2975400" cy="27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sr-Latn-RS"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Niži </a:t>
            </a:r>
            <a:r>
              <a:rPr lang="sr-Latn-RS" sz="2400" b="1" i="0" u="none" strike="noStrike" cap="none">
                <a:solidFill>
                  <a:srgbClr val="1645D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srednji </a:t>
            </a:r>
            <a:r>
              <a:rPr lang="sr-Latn-RS"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nivo konkurentnosti MSP sektora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sr-Latn-RS"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≈42% nivoa konkurentnosti EU MSP sektora</a:t>
            </a:r>
            <a:endParaRPr/>
          </a:p>
        </p:txBody>
      </p:sp>
      <p:sp>
        <p:nvSpPr>
          <p:cNvPr id="2060" name="Google Shape;2060;p29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061" name="Google Shape;2061;p29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062" name="Google Shape;2062;p29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63" name="Google Shape;2063;p29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064" name="Google Shape;2064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5" name="Google Shape;2065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6" name="Google Shape;2066;p29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7" name="Google Shape;2067;p29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/>
          <p:nvPr/>
        </p:nvSpPr>
        <p:spPr>
          <a:xfrm>
            <a:off x="1360237" y="1269778"/>
            <a:ext cx="1047900" cy="1047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3567050" y="1269778"/>
            <a:ext cx="1047900" cy="10479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5727374" y="1269778"/>
            <a:ext cx="1047900" cy="10479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1133437" y="2595974"/>
            <a:ext cx="150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r-Latn-RS" sz="11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ZAŠTO</a:t>
            </a:r>
            <a:endParaRPr sz="1100" b="0" i="0" u="none" strike="noStrike" cap="none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3340250" y="2595974"/>
            <a:ext cx="150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1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KAKO</a:t>
            </a:r>
            <a:endParaRPr sz="1100" b="0" i="0" u="none" strike="noStrike" cap="none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5375174" y="2595976"/>
            <a:ext cx="1752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1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ŠTA</a:t>
            </a:r>
            <a:endParaRPr sz="1100" b="0" i="0" u="none" strike="noStrike" cap="none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8" name="Google Shape;98;p3"/>
          <p:cNvCxnSpPr/>
          <p:nvPr/>
        </p:nvCxnSpPr>
        <p:spPr>
          <a:xfrm rot="10800000" flipH="1">
            <a:off x="1233037" y="2907374"/>
            <a:ext cx="1302300" cy="330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3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UVOD U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1" name="Google Shape;101;p3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3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3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3880400" y="1583128"/>
            <a:ext cx="421200" cy="421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07" y="0"/>
                </a:moveTo>
                <a:cubicBezTo>
                  <a:pt x="8693" y="0"/>
                  <a:pt x="8433" y="275"/>
                  <a:pt x="8433" y="588"/>
                </a:cubicBezTo>
                <a:lnTo>
                  <a:pt x="8433" y="2774"/>
                </a:lnTo>
                <a:cubicBezTo>
                  <a:pt x="8433" y="3132"/>
                  <a:pt x="8203" y="3494"/>
                  <a:pt x="7844" y="3628"/>
                </a:cubicBezTo>
                <a:cubicBezTo>
                  <a:pt x="7486" y="3807"/>
                  <a:pt x="7077" y="3715"/>
                  <a:pt x="6808" y="3446"/>
                </a:cubicBezTo>
                <a:lnTo>
                  <a:pt x="5239" y="1877"/>
                </a:lnTo>
                <a:cubicBezTo>
                  <a:pt x="5015" y="1653"/>
                  <a:pt x="4665" y="1653"/>
                  <a:pt x="4440" y="1877"/>
                </a:cubicBezTo>
                <a:lnTo>
                  <a:pt x="1877" y="4440"/>
                </a:lnTo>
                <a:cubicBezTo>
                  <a:pt x="1653" y="4665"/>
                  <a:pt x="1653" y="5015"/>
                  <a:pt x="1877" y="5239"/>
                </a:cubicBezTo>
                <a:lnTo>
                  <a:pt x="3446" y="6808"/>
                </a:lnTo>
                <a:cubicBezTo>
                  <a:pt x="3670" y="7077"/>
                  <a:pt x="3762" y="7486"/>
                  <a:pt x="3628" y="7844"/>
                </a:cubicBezTo>
                <a:cubicBezTo>
                  <a:pt x="3494" y="8203"/>
                  <a:pt x="3132" y="8433"/>
                  <a:pt x="2774" y="8433"/>
                </a:cubicBezTo>
                <a:lnTo>
                  <a:pt x="588" y="8433"/>
                </a:lnTo>
                <a:cubicBezTo>
                  <a:pt x="275" y="8433"/>
                  <a:pt x="0" y="8693"/>
                  <a:pt x="0" y="9007"/>
                </a:cubicBezTo>
                <a:lnTo>
                  <a:pt x="0" y="12593"/>
                </a:lnTo>
                <a:cubicBezTo>
                  <a:pt x="0" y="12907"/>
                  <a:pt x="275" y="13181"/>
                  <a:pt x="588" y="13181"/>
                </a:cubicBezTo>
                <a:lnTo>
                  <a:pt x="2774" y="13181"/>
                </a:lnTo>
                <a:cubicBezTo>
                  <a:pt x="3132" y="13181"/>
                  <a:pt x="3494" y="13397"/>
                  <a:pt x="3628" y="13756"/>
                </a:cubicBezTo>
                <a:cubicBezTo>
                  <a:pt x="3807" y="14114"/>
                  <a:pt x="3715" y="14523"/>
                  <a:pt x="3446" y="14792"/>
                </a:cubicBezTo>
                <a:lnTo>
                  <a:pt x="1877" y="16361"/>
                </a:lnTo>
                <a:cubicBezTo>
                  <a:pt x="1653" y="16585"/>
                  <a:pt x="1653" y="16949"/>
                  <a:pt x="1877" y="17174"/>
                </a:cubicBezTo>
                <a:lnTo>
                  <a:pt x="4440" y="19723"/>
                </a:lnTo>
                <a:cubicBezTo>
                  <a:pt x="4665" y="19947"/>
                  <a:pt x="5015" y="19947"/>
                  <a:pt x="5239" y="19723"/>
                </a:cubicBezTo>
                <a:lnTo>
                  <a:pt x="6808" y="18154"/>
                </a:lnTo>
                <a:cubicBezTo>
                  <a:pt x="7077" y="17930"/>
                  <a:pt x="7486" y="17838"/>
                  <a:pt x="7844" y="17972"/>
                </a:cubicBezTo>
                <a:cubicBezTo>
                  <a:pt x="8203" y="18106"/>
                  <a:pt x="8433" y="18468"/>
                  <a:pt x="8433" y="18826"/>
                </a:cubicBezTo>
                <a:lnTo>
                  <a:pt x="8433" y="21026"/>
                </a:lnTo>
                <a:cubicBezTo>
                  <a:pt x="8433" y="21339"/>
                  <a:pt x="8693" y="21600"/>
                  <a:pt x="9007" y="21600"/>
                </a:cubicBezTo>
                <a:lnTo>
                  <a:pt x="12593" y="21600"/>
                </a:lnTo>
                <a:cubicBezTo>
                  <a:pt x="12907" y="21600"/>
                  <a:pt x="13181" y="21384"/>
                  <a:pt x="13181" y="21026"/>
                </a:cubicBezTo>
                <a:lnTo>
                  <a:pt x="13181" y="18826"/>
                </a:lnTo>
                <a:cubicBezTo>
                  <a:pt x="13181" y="18468"/>
                  <a:pt x="13397" y="18106"/>
                  <a:pt x="13756" y="17972"/>
                </a:cubicBezTo>
                <a:cubicBezTo>
                  <a:pt x="14114" y="17793"/>
                  <a:pt x="14523" y="17885"/>
                  <a:pt x="14792" y="18154"/>
                </a:cubicBezTo>
                <a:lnTo>
                  <a:pt x="16361" y="19723"/>
                </a:lnTo>
                <a:cubicBezTo>
                  <a:pt x="16585" y="19947"/>
                  <a:pt x="16949" y="19947"/>
                  <a:pt x="17174" y="19723"/>
                </a:cubicBezTo>
                <a:lnTo>
                  <a:pt x="19723" y="17174"/>
                </a:lnTo>
                <a:cubicBezTo>
                  <a:pt x="19857" y="17084"/>
                  <a:pt x="19905" y="16902"/>
                  <a:pt x="19905" y="16767"/>
                </a:cubicBezTo>
                <a:cubicBezTo>
                  <a:pt x="19905" y="16633"/>
                  <a:pt x="19813" y="16451"/>
                  <a:pt x="19723" y="16361"/>
                </a:cubicBezTo>
                <a:lnTo>
                  <a:pt x="18154" y="14792"/>
                </a:lnTo>
                <a:cubicBezTo>
                  <a:pt x="17930" y="14523"/>
                  <a:pt x="17838" y="14114"/>
                  <a:pt x="17972" y="13756"/>
                </a:cubicBezTo>
                <a:cubicBezTo>
                  <a:pt x="18106" y="13397"/>
                  <a:pt x="18468" y="13181"/>
                  <a:pt x="18826" y="13181"/>
                </a:cubicBezTo>
                <a:lnTo>
                  <a:pt x="21026" y="13181"/>
                </a:lnTo>
                <a:cubicBezTo>
                  <a:pt x="21340" y="13181"/>
                  <a:pt x="21600" y="12907"/>
                  <a:pt x="21600" y="12593"/>
                </a:cubicBezTo>
                <a:lnTo>
                  <a:pt x="21600" y="9007"/>
                </a:lnTo>
                <a:cubicBezTo>
                  <a:pt x="21600" y="8693"/>
                  <a:pt x="21339" y="8433"/>
                  <a:pt x="21026" y="8433"/>
                </a:cubicBezTo>
                <a:lnTo>
                  <a:pt x="18826" y="8433"/>
                </a:lnTo>
                <a:cubicBezTo>
                  <a:pt x="18468" y="8433"/>
                  <a:pt x="18106" y="8203"/>
                  <a:pt x="17972" y="7844"/>
                </a:cubicBezTo>
                <a:cubicBezTo>
                  <a:pt x="17793" y="7486"/>
                  <a:pt x="17885" y="7077"/>
                  <a:pt x="18154" y="6808"/>
                </a:cubicBezTo>
                <a:lnTo>
                  <a:pt x="19723" y="5239"/>
                </a:lnTo>
                <a:cubicBezTo>
                  <a:pt x="19857" y="5149"/>
                  <a:pt x="19905" y="4981"/>
                  <a:pt x="19905" y="4847"/>
                </a:cubicBezTo>
                <a:cubicBezTo>
                  <a:pt x="19905" y="4712"/>
                  <a:pt x="19813" y="4530"/>
                  <a:pt x="19723" y="4440"/>
                </a:cubicBezTo>
                <a:lnTo>
                  <a:pt x="17174" y="1877"/>
                </a:lnTo>
                <a:cubicBezTo>
                  <a:pt x="16949" y="1653"/>
                  <a:pt x="16585" y="1653"/>
                  <a:pt x="16361" y="1877"/>
                </a:cubicBezTo>
                <a:lnTo>
                  <a:pt x="14792" y="3446"/>
                </a:lnTo>
                <a:cubicBezTo>
                  <a:pt x="14523" y="3670"/>
                  <a:pt x="14114" y="3762"/>
                  <a:pt x="13756" y="3628"/>
                </a:cubicBezTo>
                <a:cubicBezTo>
                  <a:pt x="13397" y="3494"/>
                  <a:pt x="13181" y="3132"/>
                  <a:pt x="13181" y="2774"/>
                </a:cubicBezTo>
                <a:lnTo>
                  <a:pt x="13181" y="588"/>
                </a:lnTo>
                <a:cubicBezTo>
                  <a:pt x="13181" y="275"/>
                  <a:pt x="12907" y="0"/>
                  <a:pt x="12593" y="0"/>
                </a:cubicBezTo>
                <a:lnTo>
                  <a:pt x="9007" y="0"/>
                </a:lnTo>
                <a:close/>
                <a:moveTo>
                  <a:pt x="9553" y="1261"/>
                </a:moveTo>
                <a:lnTo>
                  <a:pt x="12019" y="1261"/>
                </a:lnTo>
                <a:lnTo>
                  <a:pt x="12019" y="2774"/>
                </a:lnTo>
                <a:cubicBezTo>
                  <a:pt x="12019" y="3625"/>
                  <a:pt x="12545" y="4393"/>
                  <a:pt x="13307" y="4707"/>
                </a:cubicBezTo>
                <a:cubicBezTo>
                  <a:pt x="14114" y="5020"/>
                  <a:pt x="15022" y="4841"/>
                  <a:pt x="15605" y="4258"/>
                </a:cubicBezTo>
                <a:lnTo>
                  <a:pt x="16767" y="3096"/>
                </a:lnTo>
                <a:lnTo>
                  <a:pt x="18518" y="4847"/>
                </a:lnTo>
                <a:lnTo>
                  <a:pt x="17342" y="6009"/>
                </a:lnTo>
                <a:cubicBezTo>
                  <a:pt x="16759" y="6637"/>
                  <a:pt x="16580" y="7531"/>
                  <a:pt x="16893" y="8293"/>
                </a:cubicBezTo>
                <a:cubicBezTo>
                  <a:pt x="17207" y="9099"/>
                  <a:pt x="17975" y="9595"/>
                  <a:pt x="18826" y="9595"/>
                </a:cubicBezTo>
                <a:lnTo>
                  <a:pt x="20437" y="9595"/>
                </a:lnTo>
                <a:lnTo>
                  <a:pt x="20437" y="12061"/>
                </a:lnTo>
                <a:lnTo>
                  <a:pt x="18826" y="12061"/>
                </a:lnTo>
                <a:cubicBezTo>
                  <a:pt x="17975" y="12061"/>
                  <a:pt x="17207" y="12601"/>
                  <a:pt x="16893" y="13363"/>
                </a:cubicBezTo>
                <a:cubicBezTo>
                  <a:pt x="16580" y="14170"/>
                  <a:pt x="16759" y="15064"/>
                  <a:pt x="17342" y="15647"/>
                </a:cubicBezTo>
                <a:lnTo>
                  <a:pt x="18518" y="16809"/>
                </a:lnTo>
                <a:lnTo>
                  <a:pt x="16767" y="18560"/>
                </a:lnTo>
                <a:lnTo>
                  <a:pt x="15605" y="17398"/>
                </a:lnTo>
                <a:cubicBezTo>
                  <a:pt x="14977" y="16815"/>
                  <a:pt x="14069" y="16636"/>
                  <a:pt x="13307" y="16949"/>
                </a:cubicBezTo>
                <a:cubicBezTo>
                  <a:pt x="12501" y="17263"/>
                  <a:pt x="12019" y="18017"/>
                  <a:pt x="12019" y="18868"/>
                </a:cubicBezTo>
                <a:lnTo>
                  <a:pt x="12019" y="20479"/>
                </a:lnTo>
                <a:lnTo>
                  <a:pt x="9553" y="20479"/>
                </a:lnTo>
                <a:lnTo>
                  <a:pt x="9553" y="18967"/>
                </a:lnTo>
                <a:cubicBezTo>
                  <a:pt x="9553" y="18115"/>
                  <a:pt x="9013" y="17347"/>
                  <a:pt x="8251" y="17033"/>
                </a:cubicBezTo>
                <a:cubicBezTo>
                  <a:pt x="7444" y="16720"/>
                  <a:pt x="6550" y="16899"/>
                  <a:pt x="5967" y="17482"/>
                </a:cubicBezTo>
                <a:lnTo>
                  <a:pt x="4791" y="18644"/>
                </a:lnTo>
                <a:lnTo>
                  <a:pt x="3054" y="16893"/>
                </a:lnTo>
                <a:lnTo>
                  <a:pt x="4216" y="15731"/>
                </a:lnTo>
                <a:cubicBezTo>
                  <a:pt x="4799" y="15103"/>
                  <a:pt x="4978" y="14209"/>
                  <a:pt x="4665" y="13447"/>
                </a:cubicBezTo>
                <a:cubicBezTo>
                  <a:pt x="4351" y="12641"/>
                  <a:pt x="3583" y="12145"/>
                  <a:pt x="2732" y="12145"/>
                </a:cubicBezTo>
                <a:lnTo>
                  <a:pt x="1121" y="12145"/>
                </a:lnTo>
                <a:lnTo>
                  <a:pt x="1121" y="9679"/>
                </a:lnTo>
                <a:lnTo>
                  <a:pt x="2732" y="9679"/>
                </a:lnTo>
                <a:cubicBezTo>
                  <a:pt x="3583" y="9679"/>
                  <a:pt x="4351" y="9139"/>
                  <a:pt x="4665" y="8377"/>
                </a:cubicBezTo>
                <a:cubicBezTo>
                  <a:pt x="4978" y="7570"/>
                  <a:pt x="4799" y="6676"/>
                  <a:pt x="4216" y="6093"/>
                </a:cubicBezTo>
                <a:lnTo>
                  <a:pt x="3054" y="4931"/>
                </a:lnTo>
                <a:lnTo>
                  <a:pt x="4791" y="3180"/>
                </a:lnTo>
                <a:lnTo>
                  <a:pt x="5967" y="4342"/>
                </a:lnTo>
                <a:cubicBezTo>
                  <a:pt x="6595" y="4925"/>
                  <a:pt x="7489" y="5104"/>
                  <a:pt x="8251" y="4791"/>
                </a:cubicBezTo>
                <a:cubicBezTo>
                  <a:pt x="9057" y="4477"/>
                  <a:pt x="9553" y="3723"/>
                  <a:pt x="9553" y="2872"/>
                </a:cubicBezTo>
                <a:lnTo>
                  <a:pt x="9553" y="1261"/>
                </a:lnTo>
                <a:close/>
                <a:moveTo>
                  <a:pt x="10828" y="7172"/>
                </a:moveTo>
                <a:cubicBezTo>
                  <a:pt x="9910" y="7172"/>
                  <a:pt x="8993" y="7522"/>
                  <a:pt x="8293" y="8223"/>
                </a:cubicBezTo>
                <a:cubicBezTo>
                  <a:pt x="6892" y="9623"/>
                  <a:pt x="6892" y="11893"/>
                  <a:pt x="8293" y="13293"/>
                </a:cubicBezTo>
                <a:cubicBezTo>
                  <a:pt x="9693" y="14694"/>
                  <a:pt x="11963" y="14694"/>
                  <a:pt x="13363" y="13293"/>
                </a:cubicBezTo>
                <a:cubicBezTo>
                  <a:pt x="14764" y="11893"/>
                  <a:pt x="14764" y="9623"/>
                  <a:pt x="13363" y="8223"/>
                </a:cubicBezTo>
                <a:cubicBezTo>
                  <a:pt x="12663" y="7522"/>
                  <a:pt x="11746" y="7172"/>
                  <a:pt x="10828" y="7172"/>
                </a:cubicBezTo>
                <a:close/>
                <a:moveTo>
                  <a:pt x="10828" y="8293"/>
                </a:moveTo>
                <a:cubicBezTo>
                  <a:pt x="11459" y="8293"/>
                  <a:pt x="12084" y="8540"/>
                  <a:pt x="12565" y="9021"/>
                </a:cubicBezTo>
                <a:cubicBezTo>
                  <a:pt x="13528" y="9984"/>
                  <a:pt x="13528" y="11532"/>
                  <a:pt x="12565" y="12495"/>
                </a:cubicBezTo>
                <a:cubicBezTo>
                  <a:pt x="11602" y="13458"/>
                  <a:pt x="10040" y="13458"/>
                  <a:pt x="9077" y="12495"/>
                </a:cubicBezTo>
                <a:cubicBezTo>
                  <a:pt x="8114" y="11532"/>
                  <a:pt x="8114" y="9984"/>
                  <a:pt x="9077" y="9021"/>
                </a:cubicBezTo>
                <a:cubicBezTo>
                  <a:pt x="9558" y="8540"/>
                  <a:pt x="10197" y="8293"/>
                  <a:pt x="10828" y="82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040724" y="1583128"/>
            <a:ext cx="421208" cy="421219"/>
          </a:xfrm>
          <a:custGeom>
            <a:avLst/>
            <a:gdLst/>
            <a:ahLst/>
            <a:cxnLst/>
            <a:rect l="l" t="t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  <a:moveTo>
                  <a:pt x="9839" y="1144"/>
                </a:moveTo>
                <a:cubicBezTo>
                  <a:pt x="12078" y="1144"/>
                  <a:pt x="14323" y="2046"/>
                  <a:pt x="16031" y="3833"/>
                </a:cubicBezTo>
                <a:cubicBezTo>
                  <a:pt x="19447" y="7408"/>
                  <a:pt x="19447" y="13203"/>
                  <a:pt x="16031" y="16777"/>
                </a:cubicBezTo>
                <a:cubicBezTo>
                  <a:pt x="12614" y="20352"/>
                  <a:pt x="7063" y="20352"/>
                  <a:pt x="3647" y="16777"/>
                </a:cubicBezTo>
                <a:cubicBezTo>
                  <a:pt x="231" y="13203"/>
                  <a:pt x="231" y="7408"/>
                  <a:pt x="3647" y="3833"/>
                </a:cubicBezTo>
                <a:cubicBezTo>
                  <a:pt x="5356" y="2046"/>
                  <a:pt x="7600" y="1144"/>
                  <a:pt x="9839" y="1144"/>
                </a:cubicBezTo>
                <a:close/>
                <a:moveTo>
                  <a:pt x="9839" y="2803"/>
                </a:moveTo>
                <a:cubicBezTo>
                  <a:pt x="8007" y="2803"/>
                  <a:pt x="6179" y="3529"/>
                  <a:pt x="4782" y="4992"/>
                </a:cubicBezTo>
                <a:cubicBezTo>
                  <a:pt x="1987" y="7917"/>
                  <a:pt x="1987" y="12665"/>
                  <a:pt x="4782" y="15590"/>
                </a:cubicBezTo>
                <a:cubicBezTo>
                  <a:pt x="7577" y="18515"/>
                  <a:pt x="12101" y="18515"/>
                  <a:pt x="14896" y="15590"/>
                </a:cubicBezTo>
                <a:cubicBezTo>
                  <a:pt x="17691" y="12665"/>
                  <a:pt x="17691" y="7917"/>
                  <a:pt x="14896" y="4992"/>
                </a:cubicBezTo>
                <a:cubicBezTo>
                  <a:pt x="13499" y="3529"/>
                  <a:pt x="11671" y="2803"/>
                  <a:pt x="9839" y="2803"/>
                </a:cubicBezTo>
                <a:close/>
                <a:moveTo>
                  <a:pt x="9839" y="4119"/>
                </a:moveTo>
                <a:cubicBezTo>
                  <a:pt x="11350" y="4119"/>
                  <a:pt x="12855" y="4715"/>
                  <a:pt x="14008" y="5921"/>
                </a:cubicBezTo>
                <a:cubicBezTo>
                  <a:pt x="16314" y="8334"/>
                  <a:pt x="16314" y="12248"/>
                  <a:pt x="14008" y="14661"/>
                </a:cubicBezTo>
                <a:cubicBezTo>
                  <a:pt x="11702" y="17074"/>
                  <a:pt x="7962" y="17073"/>
                  <a:pt x="5657" y="14661"/>
                </a:cubicBezTo>
                <a:cubicBezTo>
                  <a:pt x="3351" y="12248"/>
                  <a:pt x="3351" y="8334"/>
                  <a:pt x="5657" y="5921"/>
                </a:cubicBezTo>
                <a:cubicBezTo>
                  <a:pt x="6810" y="4715"/>
                  <a:pt x="8328" y="4119"/>
                  <a:pt x="9839" y="4119"/>
                </a:cubicBezTo>
                <a:close/>
                <a:moveTo>
                  <a:pt x="9839" y="6637"/>
                </a:moveTo>
                <a:cubicBezTo>
                  <a:pt x="8944" y="6637"/>
                  <a:pt x="8048" y="6994"/>
                  <a:pt x="7365" y="7709"/>
                </a:cubicBezTo>
                <a:cubicBezTo>
                  <a:pt x="5999" y="9139"/>
                  <a:pt x="5999" y="11457"/>
                  <a:pt x="7365" y="12887"/>
                </a:cubicBezTo>
                <a:cubicBezTo>
                  <a:pt x="8732" y="14317"/>
                  <a:pt x="10946" y="14317"/>
                  <a:pt x="12313" y="12887"/>
                </a:cubicBezTo>
                <a:cubicBezTo>
                  <a:pt x="13679" y="11457"/>
                  <a:pt x="13679" y="9139"/>
                  <a:pt x="12313" y="7709"/>
                </a:cubicBezTo>
                <a:cubicBezTo>
                  <a:pt x="11630" y="6994"/>
                  <a:pt x="10735" y="6637"/>
                  <a:pt x="9839" y="6637"/>
                </a:cubicBezTo>
                <a:close/>
                <a:moveTo>
                  <a:pt x="9839" y="7781"/>
                </a:moveTo>
                <a:cubicBezTo>
                  <a:pt x="10455" y="7781"/>
                  <a:pt x="11078" y="8033"/>
                  <a:pt x="11547" y="8525"/>
                </a:cubicBezTo>
                <a:cubicBezTo>
                  <a:pt x="12487" y="9508"/>
                  <a:pt x="12487" y="11103"/>
                  <a:pt x="11547" y="12086"/>
                </a:cubicBezTo>
                <a:cubicBezTo>
                  <a:pt x="10608" y="13069"/>
                  <a:pt x="9084" y="13069"/>
                  <a:pt x="8144" y="12086"/>
                </a:cubicBezTo>
                <a:cubicBezTo>
                  <a:pt x="7205" y="11103"/>
                  <a:pt x="7205" y="9508"/>
                  <a:pt x="8144" y="8525"/>
                </a:cubicBezTo>
                <a:cubicBezTo>
                  <a:pt x="8614" y="8033"/>
                  <a:pt x="9223" y="7781"/>
                  <a:pt x="9839" y="778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1672279" y="1508057"/>
            <a:ext cx="422421" cy="571867"/>
            <a:chOff x="13819030" y="6521919"/>
            <a:chExt cx="961359" cy="1268280"/>
          </a:xfrm>
        </p:grpSpPr>
        <p:sp>
          <p:nvSpPr>
            <p:cNvPr id="108" name="Google Shape;108;p3"/>
            <p:cNvSpPr/>
            <p:nvPr/>
          </p:nvSpPr>
          <p:spPr>
            <a:xfrm>
              <a:off x="14165270" y="7593615"/>
              <a:ext cx="268875" cy="39317"/>
            </a:xfrm>
            <a:custGeom>
              <a:avLst/>
              <a:gdLst/>
              <a:ahLst/>
              <a:cxnLst/>
              <a:rect l="l" t="t" r="r" b="b"/>
              <a:pathLst>
                <a:path w="900" h="132" extrusionOk="0">
                  <a:moveTo>
                    <a:pt x="834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834" y="132"/>
                    <a:pt x="834" y="132"/>
                    <a:pt x="834" y="132"/>
                  </a:cubicBezTo>
                  <a:cubicBezTo>
                    <a:pt x="871" y="132"/>
                    <a:pt x="900" y="102"/>
                    <a:pt x="900" y="66"/>
                  </a:cubicBezTo>
                  <a:cubicBezTo>
                    <a:pt x="900" y="30"/>
                    <a:pt x="871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4190638" y="7672248"/>
              <a:ext cx="219413" cy="39317"/>
            </a:xfrm>
            <a:custGeom>
              <a:avLst/>
              <a:gdLst/>
              <a:ahLst/>
              <a:cxnLst/>
              <a:rect l="l" t="t" r="r" b="b"/>
              <a:pathLst>
                <a:path w="731" h="133" extrusionOk="0">
                  <a:moveTo>
                    <a:pt x="664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664" y="133"/>
                    <a:pt x="664" y="133"/>
                    <a:pt x="664" y="133"/>
                  </a:cubicBezTo>
                  <a:cubicBezTo>
                    <a:pt x="700" y="133"/>
                    <a:pt x="731" y="103"/>
                    <a:pt x="731" y="66"/>
                  </a:cubicBezTo>
                  <a:cubicBezTo>
                    <a:pt x="731" y="30"/>
                    <a:pt x="700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4279417" y="6521919"/>
              <a:ext cx="40585" cy="116682"/>
            </a:xfrm>
            <a:custGeom>
              <a:avLst/>
              <a:gdLst/>
              <a:ahLst/>
              <a:cxnLst/>
              <a:rect l="l" t="t" r="r" b="b"/>
              <a:pathLst>
                <a:path w="132" h="389" extrusionOk="0">
                  <a:moveTo>
                    <a:pt x="66" y="389"/>
                  </a:moveTo>
                  <a:cubicBezTo>
                    <a:pt x="103" y="389"/>
                    <a:pt x="132" y="359"/>
                    <a:pt x="132" y="322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30"/>
                    <a:pt x="103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59"/>
                    <a:pt x="30" y="389"/>
                    <a:pt x="66" y="3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216003" y="7750882"/>
              <a:ext cx="167413" cy="39317"/>
            </a:xfrm>
            <a:custGeom>
              <a:avLst/>
              <a:gdLst/>
              <a:ahLst/>
              <a:cxnLst/>
              <a:rect l="l" t="t" r="r" b="b"/>
              <a:pathLst>
                <a:path w="560" h="132" extrusionOk="0">
                  <a:moveTo>
                    <a:pt x="493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29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493" y="132"/>
                    <a:pt x="493" y="132"/>
                    <a:pt x="493" y="132"/>
                  </a:cubicBezTo>
                  <a:cubicBezTo>
                    <a:pt x="530" y="132"/>
                    <a:pt x="560" y="102"/>
                    <a:pt x="560" y="66"/>
                  </a:cubicBezTo>
                  <a:cubicBezTo>
                    <a:pt x="560" y="29"/>
                    <a:pt x="530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503902" y="6590406"/>
              <a:ext cx="82439" cy="111609"/>
            </a:xfrm>
            <a:custGeom>
              <a:avLst/>
              <a:gdLst/>
              <a:ahLst/>
              <a:cxnLst/>
              <a:rect l="l" t="t" r="r" b="b"/>
              <a:pathLst>
                <a:path w="278" h="372" extrusionOk="0">
                  <a:moveTo>
                    <a:pt x="42" y="354"/>
                  </a:moveTo>
                  <a:cubicBezTo>
                    <a:pt x="74" y="372"/>
                    <a:pt x="114" y="361"/>
                    <a:pt x="133" y="330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78" y="77"/>
                    <a:pt x="268" y="37"/>
                    <a:pt x="236" y="18"/>
                  </a:cubicBezTo>
                  <a:cubicBezTo>
                    <a:pt x="204" y="0"/>
                    <a:pt x="164" y="11"/>
                    <a:pt x="147" y="43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0" y="296"/>
                    <a:pt x="11" y="336"/>
                    <a:pt x="42" y="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013077" y="6590406"/>
              <a:ext cx="83707" cy="111609"/>
            </a:xfrm>
            <a:custGeom>
              <a:avLst/>
              <a:gdLst/>
              <a:ahLst/>
              <a:cxnLst/>
              <a:rect l="l" t="t" r="r" b="b"/>
              <a:pathLst>
                <a:path w="279" h="372" extrusionOk="0">
                  <a:moveTo>
                    <a:pt x="147" y="330"/>
                  </a:moveTo>
                  <a:cubicBezTo>
                    <a:pt x="165" y="361"/>
                    <a:pt x="206" y="372"/>
                    <a:pt x="236" y="354"/>
                  </a:cubicBezTo>
                  <a:cubicBezTo>
                    <a:pt x="268" y="336"/>
                    <a:pt x="279" y="296"/>
                    <a:pt x="261" y="26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15" y="11"/>
                    <a:pt x="74" y="0"/>
                    <a:pt x="43" y="18"/>
                  </a:cubicBezTo>
                  <a:cubicBezTo>
                    <a:pt x="12" y="37"/>
                    <a:pt x="0" y="77"/>
                    <a:pt x="19" y="108"/>
                  </a:cubicBezTo>
                  <a:lnTo>
                    <a:pt x="147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3819030" y="6783184"/>
              <a:ext cx="111609" cy="83707"/>
            </a:xfrm>
            <a:custGeom>
              <a:avLst/>
              <a:gdLst/>
              <a:ahLst/>
              <a:cxnLst/>
              <a:rect l="l" t="t" r="r" b="b"/>
              <a:pathLst>
                <a:path w="372" h="278" extrusionOk="0">
                  <a:moveTo>
                    <a:pt x="330" y="147"/>
                  </a:moveTo>
                  <a:cubicBezTo>
                    <a:pt x="108" y="18"/>
                    <a:pt x="108" y="18"/>
                    <a:pt x="108" y="18"/>
                  </a:cubicBezTo>
                  <a:cubicBezTo>
                    <a:pt x="76" y="0"/>
                    <a:pt x="36" y="11"/>
                    <a:pt x="18" y="42"/>
                  </a:cubicBezTo>
                  <a:cubicBezTo>
                    <a:pt x="0" y="74"/>
                    <a:pt x="10" y="114"/>
                    <a:pt x="42" y="133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96" y="278"/>
                    <a:pt x="336" y="268"/>
                    <a:pt x="354" y="236"/>
                  </a:cubicBezTo>
                  <a:cubicBezTo>
                    <a:pt x="372" y="204"/>
                    <a:pt x="361" y="164"/>
                    <a:pt x="33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4668780" y="6783184"/>
              <a:ext cx="111609" cy="83707"/>
            </a:xfrm>
            <a:custGeom>
              <a:avLst/>
              <a:gdLst/>
              <a:ahLst/>
              <a:cxnLst/>
              <a:rect l="l" t="t" r="r" b="b"/>
              <a:pathLst>
                <a:path w="372" h="278" extrusionOk="0">
                  <a:moveTo>
                    <a:pt x="354" y="42"/>
                  </a:moveTo>
                  <a:cubicBezTo>
                    <a:pt x="336" y="11"/>
                    <a:pt x="296" y="0"/>
                    <a:pt x="264" y="1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1" y="164"/>
                    <a:pt x="0" y="204"/>
                    <a:pt x="18" y="236"/>
                  </a:cubicBezTo>
                  <a:cubicBezTo>
                    <a:pt x="36" y="268"/>
                    <a:pt x="77" y="278"/>
                    <a:pt x="108" y="260"/>
                  </a:cubicBezTo>
                  <a:cubicBezTo>
                    <a:pt x="330" y="133"/>
                    <a:pt x="330" y="133"/>
                    <a:pt x="330" y="133"/>
                  </a:cubicBezTo>
                  <a:cubicBezTo>
                    <a:pt x="361" y="114"/>
                    <a:pt x="372" y="74"/>
                    <a:pt x="35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4157663" y="7029231"/>
              <a:ext cx="285364" cy="428678"/>
            </a:xfrm>
            <a:custGeom>
              <a:avLst/>
              <a:gdLst/>
              <a:ahLst/>
              <a:cxnLst/>
              <a:rect l="l" t="t" r="r" b="b"/>
              <a:pathLst>
                <a:path w="951" h="1427" extrusionOk="0">
                  <a:moveTo>
                    <a:pt x="948" y="48"/>
                  </a:moveTo>
                  <a:cubicBezTo>
                    <a:pt x="948" y="47"/>
                    <a:pt x="948" y="46"/>
                    <a:pt x="948" y="45"/>
                  </a:cubicBezTo>
                  <a:cubicBezTo>
                    <a:pt x="946" y="40"/>
                    <a:pt x="943" y="35"/>
                    <a:pt x="939" y="30"/>
                  </a:cubicBezTo>
                  <a:cubicBezTo>
                    <a:pt x="938" y="28"/>
                    <a:pt x="938" y="26"/>
                    <a:pt x="936" y="25"/>
                  </a:cubicBezTo>
                  <a:cubicBezTo>
                    <a:pt x="931" y="18"/>
                    <a:pt x="925" y="13"/>
                    <a:pt x="918" y="9"/>
                  </a:cubicBezTo>
                  <a:cubicBezTo>
                    <a:pt x="917" y="9"/>
                    <a:pt x="917" y="9"/>
                    <a:pt x="917" y="8"/>
                  </a:cubicBezTo>
                  <a:cubicBezTo>
                    <a:pt x="917" y="8"/>
                    <a:pt x="917" y="8"/>
                    <a:pt x="917" y="8"/>
                  </a:cubicBezTo>
                  <a:cubicBezTo>
                    <a:pt x="911" y="5"/>
                    <a:pt x="904" y="3"/>
                    <a:pt x="896" y="1"/>
                  </a:cubicBezTo>
                  <a:cubicBezTo>
                    <a:pt x="895" y="1"/>
                    <a:pt x="893" y="0"/>
                    <a:pt x="892" y="0"/>
                  </a:cubicBezTo>
                  <a:cubicBezTo>
                    <a:pt x="888" y="0"/>
                    <a:pt x="884" y="1"/>
                    <a:pt x="880" y="1"/>
                  </a:cubicBezTo>
                  <a:cubicBezTo>
                    <a:pt x="875" y="2"/>
                    <a:pt x="871" y="1"/>
                    <a:pt x="866" y="3"/>
                  </a:cubicBezTo>
                  <a:cubicBezTo>
                    <a:pt x="866" y="3"/>
                    <a:pt x="865" y="3"/>
                    <a:pt x="865" y="3"/>
                  </a:cubicBezTo>
                  <a:cubicBezTo>
                    <a:pt x="819" y="18"/>
                    <a:pt x="779" y="38"/>
                    <a:pt x="742" y="56"/>
                  </a:cubicBezTo>
                  <a:cubicBezTo>
                    <a:pt x="739" y="58"/>
                    <a:pt x="739" y="58"/>
                    <a:pt x="739" y="58"/>
                  </a:cubicBezTo>
                  <a:cubicBezTo>
                    <a:pt x="681" y="87"/>
                    <a:pt x="633" y="110"/>
                    <a:pt x="598" y="81"/>
                  </a:cubicBezTo>
                  <a:cubicBezTo>
                    <a:pt x="516" y="15"/>
                    <a:pt x="516" y="15"/>
                    <a:pt x="516" y="15"/>
                  </a:cubicBezTo>
                  <a:cubicBezTo>
                    <a:pt x="515" y="14"/>
                    <a:pt x="514" y="13"/>
                    <a:pt x="513" y="13"/>
                  </a:cubicBezTo>
                  <a:cubicBezTo>
                    <a:pt x="508" y="9"/>
                    <a:pt x="503" y="7"/>
                    <a:pt x="497" y="5"/>
                  </a:cubicBezTo>
                  <a:cubicBezTo>
                    <a:pt x="495" y="4"/>
                    <a:pt x="492" y="3"/>
                    <a:pt x="489" y="2"/>
                  </a:cubicBezTo>
                  <a:cubicBezTo>
                    <a:pt x="484" y="1"/>
                    <a:pt x="479" y="1"/>
                    <a:pt x="474" y="1"/>
                  </a:cubicBezTo>
                  <a:cubicBezTo>
                    <a:pt x="470" y="1"/>
                    <a:pt x="467" y="1"/>
                    <a:pt x="464" y="2"/>
                  </a:cubicBezTo>
                  <a:cubicBezTo>
                    <a:pt x="459" y="3"/>
                    <a:pt x="454" y="4"/>
                    <a:pt x="449" y="6"/>
                  </a:cubicBezTo>
                  <a:cubicBezTo>
                    <a:pt x="446" y="7"/>
                    <a:pt x="443" y="9"/>
                    <a:pt x="440" y="11"/>
                  </a:cubicBezTo>
                  <a:cubicBezTo>
                    <a:pt x="438" y="12"/>
                    <a:pt x="436" y="13"/>
                    <a:pt x="434" y="15"/>
                  </a:cubicBezTo>
                  <a:cubicBezTo>
                    <a:pt x="352" y="81"/>
                    <a:pt x="352" y="81"/>
                    <a:pt x="352" y="81"/>
                  </a:cubicBezTo>
                  <a:cubicBezTo>
                    <a:pt x="316" y="110"/>
                    <a:pt x="269" y="87"/>
                    <a:pt x="212" y="58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171" y="38"/>
                    <a:pt x="132" y="18"/>
                    <a:pt x="85" y="3"/>
                  </a:cubicBezTo>
                  <a:cubicBezTo>
                    <a:pt x="76" y="0"/>
                    <a:pt x="67" y="0"/>
                    <a:pt x="58" y="1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49" y="2"/>
                    <a:pt x="41" y="4"/>
                    <a:pt x="34" y="8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1" y="10"/>
                    <a:pt x="30" y="12"/>
                    <a:pt x="28" y="13"/>
                  </a:cubicBezTo>
                  <a:cubicBezTo>
                    <a:pt x="23" y="16"/>
                    <a:pt x="18" y="20"/>
                    <a:pt x="15" y="24"/>
                  </a:cubicBezTo>
                  <a:cubicBezTo>
                    <a:pt x="11" y="28"/>
                    <a:pt x="9" y="33"/>
                    <a:pt x="7" y="38"/>
                  </a:cubicBezTo>
                  <a:cubicBezTo>
                    <a:pt x="5" y="41"/>
                    <a:pt x="3" y="43"/>
                    <a:pt x="2" y="45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0" y="54"/>
                    <a:pt x="0" y="61"/>
                    <a:pt x="0" y="69"/>
                  </a:cubicBezTo>
                  <a:cubicBezTo>
                    <a:pt x="0" y="70"/>
                    <a:pt x="0" y="71"/>
                    <a:pt x="0" y="72"/>
                  </a:cubicBezTo>
                  <a:cubicBezTo>
                    <a:pt x="0" y="76"/>
                    <a:pt x="2" y="80"/>
                    <a:pt x="3" y="84"/>
                  </a:cubicBezTo>
                  <a:cubicBezTo>
                    <a:pt x="4" y="88"/>
                    <a:pt x="5" y="93"/>
                    <a:pt x="7" y="97"/>
                  </a:cubicBezTo>
                  <a:cubicBezTo>
                    <a:pt x="8" y="97"/>
                    <a:pt x="8" y="98"/>
                    <a:pt x="8" y="98"/>
                  </a:cubicBezTo>
                  <a:cubicBezTo>
                    <a:pt x="128" y="316"/>
                    <a:pt x="196" y="492"/>
                    <a:pt x="234" y="682"/>
                  </a:cubicBezTo>
                  <a:cubicBezTo>
                    <a:pt x="273" y="875"/>
                    <a:pt x="281" y="1083"/>
                    <a:pt x="281" y="1361"/>
                  </a:cubicBezTo>
                  <a:cubicBezTo>
                    <a:pt x="281" y="1398"/>
                    <a:pt x="310" y="1427"/>
                    <a:pt x="347" y="1427"/>
                  </a:cubicBezTo>
                  <a:cubicBezTo>
                    <a:pt x="383" y="1427"/>
                    <a:pt x="413" y="1398"/>
                    <a:pt x="413" y="1361"/>
                  </a:cubicBezTo>
                  <a:cubicBezTo>
                    <a:pt x="413" y="1073"/>
                    <a:pt x="404" y="857"/>
                    <a:pt x="364" y="657"/>
                  </a:cubicBezTo>
                  <a:cubicBezTo>
                    <a:pt x="334" y="505"/>
                    <a:pt x="286" y="362"/>
                    <a:pt x="211" y="203"/>
                  </a:cubicBezTo>
                  <a:cubicBezTo>
                    <a:pt x="286" y="236"/>
                    <a:pt x="355" y="249"/>
                    <a:pt x="436" y="183"/>
                  </a:cubicBezTo>
                  <a:cubicBezTo>
                    <a:pt x="475" y="151"/>
                    <a:pt x="475" y="151"/>
                    <a:pt x="475" y="151"/>
                  </a:cubicBezTo>
                  <a:cubicBezTo>
                    <a:pt x="515" y="183"/>
                    <a:pt x="515" y="183"/>
                    <a:pt x="515" y="183"/>
                  </a:cubicBezTo>
                  <a:cubicBezTo>
                    <a:pt x="595" y="249"/>
                    <a:pt x="665" y="237"/>
                    <a:pt x="740" y="204"/>
                  </a:cubicBezTo>
                  <a:cubicBezTo>
                    <a:pt x="664" y="362"/>
                    <a:pt x="616" y="505"/>
                    <a:pt x="586" y="657"/>
                  </a:cubicBezTo>
                  <a:cubicBezTo>
                    <a:pt x="546" y="858"/>
                    <a:pt x="538" y="1073"/>
                    <a:pt x="537" y="1361"/>
                  </a:cubicBezTo>
                  <a:cubicBezTo>
                    <a:pt x="537" y="1398"/>
                    <a:pt x="567" y="1427"/>
                    <a:pt x="603" y="1427"/>
                  </a:cubicBezTo>
                  <a:cubicBezTo>
                    <a:pt x="639" y="1427"/>
                    <a:pt x="669" y="1398"/>
                    <a:pt x="669" y="1361"/>
                  </a:cubicBezTo>
                  <a:cubicBezTo>
                    <a:pt x="669" y="1083"/>
                    <a:pt x="677" y="875"/>
                    <a:pt x="715" y="682"/>
                  </a:cubicBezTo>
                  <a:cubicBezTo>
                    <a:pt x="754" y="492"/>
                    <a:pt x="822" y="316"/>
                    <a:pt x="943" y="98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6" y="92"/>
                    <a:pt x="947" y="86"/>
                    <a:pt x="948" y="80"/>
                  </a:cubicBezTo>
                  <a:cubicBezTo>
                    <a:pt x="949" y="78"/>
                    <a:pt x="950" y="75"/>
                    <a:pt x="950" y="73"/>
                  </a:cubicBezTo>
                  <a:cubicBezTo>
                    <a:pt x="951" y="65"/>
                    <a:pt x="950" y="57"/>
                    <a:pt x="948" y="48"/>
                  </a:cubicBezTo>
                  <a:cubicBezTo>
                    <a:pt x="948" y="48"/>
                    <a:pt x="948" y="48"/>
                    <a:pt x="94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3947127" y="6727380"/>
              <a:ext cx="705165" cy="819307"/>
            </a:xfrm>
            <a:custGeom>
              <a:avLst/>
              <a:gdLst/>
              <a:ahLst/>
              <a:cxnLst/>
              <a:rect l="l" t="t" r="r" b="b"/>
              <a:pathLst>
                <a:path w="2353" h="2737" extrusionOk="0">
                  <a:moveTo>
                    <a:pt x="1626" y="90"/>
                  </a:moveTo>
                  <a:cubicBezTo>
                    <a:pt x="1487" y="32"/>
                    <a:pt x="1335" y="0"/>
                    <a:pt x="1176" y="0"/>
                  </a:cubicBezTo>
                  <a:cubicBezTo>
                    <a:pt x="1017" y="0"/>
                    <a:pt x="865" y="32"/>
                    <a:pt x="726" y="90"/>
                  </a:cubicBezTo>
                  <a:cubicBezTo>
                    <a:pt x="582" y="150"/>
                    <a:pt x="453" y="236"/>
                    <a:pt x="344" y="345"/>
                  </a:cubicBezTo>
                  <a:cubicBezTo>
                    <a:pt x="237" y="452"/>
                    <a:pt x="150" y="581"/>
                    <a:pt x="91" y="724"/>
                  </a:cubicBezTo>
                  <a:cubicBezTo>
                    <a:pt x="89" y="727"/>
                    <a:pt x="89" y="727"/>
                    <a:pt x="89" y="727"/>
                  </a:cubicBezTo>
                  <a:cubicBezTo>
                    <a:pt x="31" y="865"/>
                    <a:pt x="0" y="1017"/>
                    <a:pt x="0" y="1177"/>
                  </a:cubicBezTo>
                  <a:cubicBezTo>
                    <a:pt x="0" y="1303"/>
                    <a:pt x="20" y="1426"/>
                    <a:pt x="58" y="1541"/>
                  </a:cubicBezTo>
                  <a:cubicBezTo>
                    <a:pt x="96" y="1660"/>
                    <a:pt x="154" y="1771"/>
                    <a:pt x="226" y="1870"/>
                  </a:cubicBezTo>
                  <a:cubicBezTo>
                    <a:pt x="350" y="2040"/>
                    <a:pt x="450" y="2149"/>
                    <a:pt x="527" y="2233"/>
                  </a:cubicBezTo>
                  <a:cubicBezTo>
                    <a:pt x="664" y="2384"/>
                    <a:pt x="726" y="2451"/>
                    <a:pt x="726" y="2671"/>
                  </a:cubicBezTo>
                  <a:cubicBezTo>
                    <a:pt x="726" y="2708"/>
                    <a:pt x="755" y="2737"/>
                    <a:pt x="792" y="2737"/>
                  </a:cubicBezTo>
                  <a:cubicBezTo>
                    <a:pt x="1566" y="2737"/>
                    <a:pt x="1566" y="2737"/>
                    <a:pt x="1566" y="2737"/>
                  </a:cubicBezTo>
                  <a:cubicBezTo>
                    <a:pt x="1603" y="2737"/>
                    <a:pt x="1632" y="2708"/>
                    <a:pt x="1632" y="2671"/>
                  </a:cubicBezTo>
                  <a:cubicBezTo>
                    <a:pt x="1632" y="2449"/>
                    <a:pt x="1692" y="2382"/>
                    <a:pt x="1830" y="2230"/>
                  </a:cubicBezTo>
                  <a:cubicBezTo>
                    <a:pt x="1907" y="2145"/>
                    <a:pt x="2005" y="2036"/>
                    <a:pt x="2127" y="1870"/>
                  </a:cubicBezTo>
                  <a:cubicBezTo>
                    <a:pt x="2199" y="1771"/>
                    <a:pt x="2256" y="1660"/>
                    <a:pt x="2295" y="1541"/>
                  </a:cubicBezTo>
                  <a:cubicBezTo>
                    <a:pt x="2333" y="1426"/>
                    <a:pt x="2353" y="1304"/>
                    <a:pt x="2353" y="1177"/>
                  </a:cubicBezTo>
                  <a:cubicBezTo>
                    <a:pt x="2353" y="852"/>
                    <a:pt x="2221" y="557"/>
                    <a:pt x="2008" y="345"/>
                  </a:cubicBezTo>
                  <a:cubicBezTo>
                    <a:pt x="1900" y="236"/>
                    <a:pt x="1770" y="149"/>
                    <a:pt x="1626" y="90"/>
                  </a:cubicBezTo>
                  <a:close/>
                  <a:moveTo>
                    <a:pt x="2169" y="1501"/>
                  </a:moveTo>
                  <a:cubicBezTo>
                    <a:pt x="2135" y="1607"/>
                    <a:pt x="2084" y="1705"/>
                    <a:pt x="2020" y="1792"/>
                  </a:cubicBezTo>
                  <a:cubicBezTo>
                    <a:pt x="1901" y="1955"/>
                    <a:pt x="1806" y="2060"/>
                    <a:pt x="1732" y="2142"/>
                  </a:cubicBezTo>
                  <a:cubicBezTo>
                    <a:pt x="1585" y="2305"/>
                    <a:pt x="1513" y="2385"/>
                    <a:pt x="1501" y="2606"/>
                  </a:cubicBezTo>
                  <a:cubicBezTo>
                    <a:pt x="856" y="2606"/>
                    <a:pt x="856" y="2606"/>
                    <a:pt x="856" y="2606"/>
                  </a:cubicBezTo>
                  <a:cubicBezTo>
                    <a:pt x="845" y="2386"/>
                    <a:pt x="771" y="2306"/>
                    <a:pt x="625" y="2145"/>
                  </a:cubicBezTo>
                  <a:cubicBezTo>
                    <a:pt x="625" y="2145"/>
                    <a:pt x="625" y="2145"/>
                    <a:pt x="625" y="2145"/>
                  </a:cubicBezTo>
                  <a:cubicBezTo>
                    <a:pt x="549" y="2062"/>
                    <a:pt x="452" y="1956"/>
                    <a:pt x="332" y="1792"/>
                  </a:cubicBezTo>
                  <a:cubicBezTo>
                    <a:pt x="268" y="1705"/>
                    <a:pt x="218" y="1606"/>
                    <a:pt x="183" y="1500"/>
                  </a:cubicBezTo>
                  <a:cubicBezTo>
                    <a:pt x="150" y="1399"/>
                    <a:pt x="131" y="1290"/>
                    <a:pt x="131" y="1177"/>
                  </a:cubicBezTo>
                  <a:cubicBezTo>
                    <a:pt x="131" y="1035"/>
                    <a:pt x="160" y="900"/>
                    <a:pt x="211" y="777"/>
                  </a:cubicBezTo>
                  <a:cubicBezTo>
                    <a:pt x="212" y="774"/>
                    <a:pt x="212" y="774"/>
                    <a:pt x="212" y="774"/>
                  </a:cubicBezTo>
                  <a:cubicBezTo>
                    <a:pt x="265" y="648"/>
                    <a:pt x="342" y="534"/>
                    <a:pt x="438" y="438"/>
                  </a:cubicBezTo>
                  <a:cubicBezTo>
                    <a:pt x="534" y="342"/>
                    <a:pt x="649" y="264"/>
                    <a:pt x="777" y="211"/>
                  </a:cubicBezTo>
                  <a:cubicBezTo>
                    <a:pt x="899" y="160"/>
                    <a:pt x="1034" y="132"/>
                    <a:pt x="1176" y="132"/>
                  </a:cubicBezTo>
                  <a:cubicBezTo>
                    <a:pt x="1318" y="132"/>
                    <a:pt x="1453" y="160"/>
                    <a:pt x="1576" y="211"/>
                  </a:cubicBezTo>
                  <a:cubicBezTo>
                    <a:pt x="1703" y="264"/>
                    <a:pt x="1818" y="342"/>
                    <a:pt x="1915" y="438"/>
                  </a:cubicBezTo>
                  <a:cubicBezTo>
                    <a:pt x="2103" y="627"/>
                    <a:pt x="2220" y="888"/>
                    <a:pt x="2220" y="1177"/>
                  </a:cubicBezTo>
                  <a:cubicBezTo>
                    <a:pt x="2220" y="1290"/>
                    <a:pt x="2202" y="1399"/>
                    <a:pt x="2169" y="1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4037175" y="7050792"/>
              <a:ext cx="60878" cy="13697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148" y="216"/>
                  </a:moveTo>
                  <a:cubicBezTo>
                    <a:pt x="138" y="169"/>
                    <a:pt x="133" y="119"/>
                    <a:pt x="133" y="67"/>
                  </a:cubicBezTo>
                  <a:cubicBezTo>
                    <a:pt x="133" y="31"/>
                    <a:pt x="103" y="0"/>
                    <a:pt x="67" y="0"/>
                  </a:cubicBezTo>
                  <a:cubicBezTo>
                    <a:pt x="30" y="0"/>
                    <a:pt x="0" y="31"/>
                    <a:pt x="0" y="67"/>
                  </a:cubicBezTo>
                  <a:cubicBezTo>
                    <a:pt x="0" y="125"/>
                    <a:pt x="6" y="184"/>
                    <a:pt x="18" y="241"/>
                  </a:cubicBezTo>
                  <a:cubicBezTo>
                    <a:pt x="30" y="299"/>
                    <a:pt x="48" y="355"/>
                    <a:pt x="70" y="408"/>
                  </a:cubicBezTo>
                  <a:cubicBezTo>
                    <a:pt x="84" y="442"/>
                    <a:pt x="122" y="457"/>
                    <a:pt x="156" y="443"/>
                  </a:cubicBezTo>
                  <a:cubicBezTo>
                    <a:pt x="189" y="429"/>
                    <a:pt x="205" y="390"/>
                    <a:pt x="191" y="357"/>
                  </a:cubicBezTo>
                  <a:cubicBezTo>
                    <a:pt x="172" y="312"/>
                    <a:pt x="157" y="264"/>
                    <a:pt x="148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4053663" y="6807283"/>
              <a:ext cx="266340" cy="191511"/>
            </a:xfrm>
            <a:custGeom>
              <a:avLst/>
              <a:gdLst/>
              <a:ahLst/>
              <a:cxnLst/>
              <a:rect l="l" t="t" r="r" b="b"/>
              <a:pathLst>
                <a:path w="889" h="636" extrusionOk="0">
                  <a:moveTo>
                    <a:pt x="532" y="190"/>
                  </a:moveTo>
                  <a:cubicBezTo>
                    <a:pt x="578" y="172"/>
                    <a:pt x="625" y="157"/>
                    <a:pt x="675" y="147"/>
                  </a:cubicBezTo>
                  <a:cubicBezTo>
                    <a:pt x="722" y="137"/>
                    <a:pt x="771" y="133"/>
                    <a:pt x="823" y="133"/>
                  </a:cubicBezTo>
                  <a:cubicBezTo>
                    <a:pt x="860" y="133"/>
                    <a:pt x="889" y="103"/>
                    <a:pt x="889" y="67"/>
                  </a:cubicBezTo>
                  <a:cubicBezTo>
                    <a:pt x="889" y="30"/>
                    <a:pt x="860" y="0"/>
                    <a:pt x="823" y="0"/>
                  </a:cubicBezTo>
                  <a:cubicBezTo>
                    <a:pt x="765" y="0"/>
                    <a:pt x="706" y="6"/>
                    <a:pt x="649" y="18"/>
                  </a:cubicBezTo>
                  <a:cubicBezTo>
                    <a:pt x="590" y="30"/>
                    <a:pt x="535" y="47"/>
                    <a:pt x="481" y="69"/>
                  </a:cubicBezTo>
                  <a:cubicBezTo>
                    <a:pt x="429" y="92"/>
                    <a:pt x="379" y="119"/>
                    <a:pt x="333" y="149"/>
                  </a:cubicBezTo>
                  <a:cubicBezTo>
                    <a:pt x="333" y="150"/>
                    <a:pt x="333" y="150"/>
                    <a:pt x="333" y="150"/>
                  </a:cubicBezTo>
                  <a:cubicBezTo>
                    <a:pt x="285" y="182"/>
                    <a:pt x="241" y="218"/>
                    <a:pt x="202" y="257"/>
                  </a:cubicBezTo>
                  <a:cubicBezTo>
                    <a:pt x="163" y="297"/>
                    <a:pt x="127" y="340"/>
                    <a:pt x="95" y="387"/>
                  </a:cubicBezTo>
                  <a:cubicBezTo>
                    <a:pt x="95" y="387"/>
                    <a:pt x="95" y="387"/>
                    <a:pt x="95" y="387"/>
                  </a:cubicBezTo>
                  <a:cubicBezTo>
                    <a:pt x="95" y="388"/>
                    <a:pt x="95" y="388"/>
                    <a:pt x="95" y="388"/>
                  </a:cubicBezTo>
                  <a:cubicBezTo>
                    <a:pt x="64" y="434"/>
                    <a:pt x="37" y="484"/>
                    <a:pt x="15" y="536"/>
                  </a:cubicBezTo>
                  <a:cubicBezTo>
                    <a:pt x="0" y="570"/>
                    <a:pt x="16" y="608"/>
                    <a:pt x="50" y="622"/>
                  </a:cubicBezTo>
                  <a:cubicBezTo>
                    <a:pt x="83" y="636"/>
                    <a:pt x="122" y="621"/>
                    <a:pt x="136" y="587"/>
                  </a:cubicBezTo>
                  <a:cubicBezTo>
                    <a:pt x="155" y="543"/>
                    <a:pt x="178" y="501"/>
                    <a:pt x="204" y="462"/>
                  </a:cubicBezTo>
                  <a:cubicBezTo>
                    <a:pt x="231" y="422"/>
                    <a:pt x="262" y="385"/>
                    <a:pt x="296" y="350"/>
                  </a:cubicBezTo>
                  <a:cubicBezTo>
                    <a:pt x="331" y="316"/>
                    <a:pt x="368" y="285"/>
                    <a:pt x="407" y="259"/>
                  </a:cubicBezTo>
                  <a:cubicBezTo>
                    <a:pt x="447" y="232"/>
                    <a:pt x="489" y="209"/>
                    <a:pt x="532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3"/>
          <p:cNvSpPr txBox="1"/>
          <p:nvPr/>
        </p:nvSpPr>
        <p:spPr>
          <a:xfrm>
            <a:off x="1233036" y="3052175"/>
            <a:ext cx="58395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sr-Latn-RS" sz="20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Institucijama i biznisima su potrebni kvalitetni podaci kako bi donosili bolje strateške odluke</a:t>
            </a:r>
            <a:endParaRPr sz="20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22" name="Google Shape;122;p3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23" name="Google Shape;123;p3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4" name="Google Shape;124;p3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5" name="Google Shape;12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3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3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30"/>
          <p:cNvSpPr/>
          <p:nvPr/>
        </p:nvSpPr>
        <p:spPr>
          <a:xfrm>
            <a:off x="4305300" y="0"/>
            <a:ext cx="48387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5" name="Google Shape;2075;p30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6" name="Google Shape;2076;p30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7" name="Google Shape;2077;p30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78" name="Google Shape;2078;p30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9" name="Google Shape;2079;p30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INDEKS </a:t>
            </a:r>
            <a:r>
              <a:rPr lang="sr-Latn-RS" sz="2200" b="1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</a:t>
            </a:r>
            <a:endParaRPr sz="2200" b="1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80" name="Google Shape;2080;p30"/>
          <p:cNvSpPr txBox="1"/>
          <p:nvPr/>
        </p:nvSpPr>
        <p:spPr>
          <a:xfrm>
            <a:off x="4572000" y="1368630"/>
            <a:ext cx="2975400" cy="14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sr-Latn-RS"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Blagi pad nivoa konkurentnosti MSP sektora</a:t>
            </a:r>
            <a:endParaRPr sz="2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2081" name="Google Shape;2081;p30"/>
          <p:cNvGraphicFramePr/>
          <p:nvPr/>
        </p:nvGraphicFramePr>
        <p:xfrm>
          <a:off x="463510" y="1103887"/>
          <a:ext cx="3657900" cy="3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82" name="Google Shape;2082;p30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083" name="Google Shape;2083;p30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084" name="Google Shape;2084;p30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85" name="Google Shape;2085;p30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086" name="Google Shape;2086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7" name="Google Shape;2087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8" name="Google Shape;2088;p30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9" name="Google Shape;2089;p30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3C"/>
        </a:solidFill>
        <a:effectLst/>
      </p:bgPr>
    </p:bg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g2dda99d0217_0_460"/>
          <p:cNvSpPr txBox="1"/>
          <p:nvPr/>
        </p:nvSpPr>
        <p:spPr>
          <a:xfrm>
            <a:off x="1060225" y="423675"/>
            <a:ext cx="573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4200">
                <a:solidFill>
                  <a:srgbClr val="C7F70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KLJUČNI TRENDOVI</a:t>
            </a:r>
            <a:endParaRPr sz="4200" i="0" u="none" strike="noStrike" cap="none">
              <a:solidFill>
                <a:srgbClr val="C7F70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2096" name="Google Shape;2096;g2dda99d0217_0_460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7" name="Google Shape;2097;g2dda99d0217_0_460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8" name="Google Shape;2098;g2dda99d0217_0_460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99" name="Google Shape;2099;g2dda99d0217_0_460"/>
          <p:cNvSpPr txBox="1"/>
          <p:nvPr/>
        </p:nvSpPr>
        <p:spPr>
          <a:xfrm>
            <a:off x="382800" y="4813500"/>
            <a:ext cx="44691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sr-Latn-RS" sz="700" dirty="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lang="sr-Latn-RS" sz="7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00" name="Google Shape;2100;g2dda99d0217_0_460"/>
          <p:cNvSpPr txBox="1"/>
          <p:nvPr/>
        </p:nvSpPr>
        <p:spPr>
          <a:xfrm>
            <a:off x="1060225" y="1106546"/>
            <a:ext cx="47727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sr-Latn-RS" sz="1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 MSP SEKTORU</a:t>
            </a:r>
            <a:endParaRPr sz="10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101" name="Google Shape;2101;g2dda99d0217_0_4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900" y="2942450"/>
            <a:ext cx="1594501" cy="159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32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p32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MAKROEKONOMSKI </a:t>
            </a: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KONTEKST</a:t>
            </a:r>
            <a:endParaRPr sz="22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109" name="Google Shape;2109;p32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0" name="Google Shape;2110;p32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1" name="Google Shape;2111;p32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112" name="Google Shape;2112;p32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3" name="Google Shape;2113;p32"/>
          <p:cNvSpPr txBox="1"/>
          <p:nvPr/>
        </p:nvSpPr>
        <p:spPr>
          <a:xfrm>
            <a:off x="382800" y="975491"/>
            <a:ext cx="64914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2022. i 2023. na prvi pogled liče – BDP rastao po 2.5%; 10+% godišnja inflacija</a:t>
            </a:r>
            <a:endParaRPr/>
          </a:p>
          <a:p>
            <a:pPr marL="152400" marR="0" lvl="0" indent="0" algn="ctr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sr-Latn-RS" sz="1200" b="1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Ipak…</a:t>
            </a:r>
            <a:endParaRPr/>
          </a:p>
        </p:txBody>
      </p:sp>
      <p:sp>
        <p:nvSpPr>
          <p:cNvPr id="2114" name="Google Shape;2114;p32"/>
          <p:cNvSpPr txBox="1"/>
          <p:nvPr/>
        </p:nvSpPr>
        <p:spPr>
          <a:xfrm>
            <a:off x="921224" y="1503098"/>
            <a:ext cx="231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r-Latn-RS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2022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15" name="Google Shape;2115;p32"/>
          <p:cNvCxnSpPr/>
          <p:nvPr/>
        </p:nvCxnSpPr>
        <p:spPr>
          <a:xfrm rot="10800000">
            <a:off x="4166910" y="1772519"/>
            <a:ext cx="0" cy="1424100"/>
          </a:xfrm>
          <a:prstGeom prst="straightConnector1">
            <a:avLst/>
          </a:prstGeom>
          <a:noFill/>
          <a:ln w="19050" cap="flat" cmpd="sng">
            <a:solidFill>
              <a:srgbClr val="009C97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16" name="Google Shape;2116;p32"/>
          <p:cNvSpPr txBox="1"/>
          <p:nvPr/>
        </p:nvSpPr>
        <p:spPr>
          <a:xfrm>
            <a:off x="382799" y="1724814"/>
            <a:ext cx="3621600" cy="2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Usporavanja rasta BDP (vs 2021)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Ubrzavanja inflacije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Visoke cene energenata i metala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Padajuća tražnja na evropskom tržištu</a:t>
            </a:r>
            <a:endParaRPr sz="12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C7F707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17" name="Google Shape;2117;p32"/>
          <p:cNvSpPr txBox="1"/>
          <p:nvPr/>
        </p:nvSpPr>
        <p:spPr>
          <a:xfrm>
            <a:off x="4942100" y="1497771"/>
            <a:ext cx="231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r-Latn-RS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8" name="Google Shape;2118;p32"/>
          <p:cNvSpPr txBox="1"/>
          <p:nvPr/>
        </p:nvSpPr>
        <p:spPr>
          <a:xfrm>
            <a:off x="4384446" y="1734673"/>
            <a:ext cx="3427500" cy="1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Usporeni rast koji u H2 ubrzava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Usporavanja inflacije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Pad cena energenata i metala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Niska tražnje na evropskom tržištu</a:t>
            </a:r>
            <a:endParaRPr/>
          </a:p>
          <a:p>
            <a:pPr marL="457200" marR="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C7F707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19" name="Google Shape;2119;p32"/>
          <p:cNvSpPr txBox="1"/>
          <p:nvPr/>
        </p:nvSpPr>
        <p:spPr>
          <a:xfrm>
            <a:off x="576350" y="3527326"/>
            <a:ext cx="71811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FP u 2023: prigušena potrošnja/investicije do oporavka EPS-a; ubrzavanje pre izbora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MP u 2023: RKS nepromenjena od juna; kurs realno apresira (ne pogoduje izvozu)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Promena izvora rasta: rast „guraju“ rudarstvo, građevinarstvo i usluge</a:t>
            </a:r>
            <a:endParaRPr sz="1200" b="1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20" name="Google Shape;2120;p32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121" name="Google Shape;2121;p32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122" name="Google Shape;2122;p32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23" name="Google Shape;2123;p32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124" name="Google Shape;2124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5" name="Google Shape;2125;p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6" name="Google Shape;2126;p32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7" name="Google Shape;2127;p32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33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33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STAGNACIJA </a:t>
            </a: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USLED NISKE TRAŽNJE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135" name="Google Shape;2135;p33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6" name="Google Shape;2136;p33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7" name="Google Shape;2137;p33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138" name="Google Shape;2138;p33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9" name="Google Shape;2139;p33"/>
          <p:cNvSpPr txBox="1"/>
          <p:nvPr/>
        </p:nvSpPr>
        <p:spPr>
          <a:xfrm>
            <a:off x="1060225" y="1078650"/>
            <a:ext cx="6224400" cy="3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Nizak rast u EU i recesija u Nemačkoj usled anti-inflatornih politika i rata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Niska tržišna moć domaćih MSP-ova onemogućila kompletno „prelivanje“ efekta inflacija kroz lanac vrednosti/na kupce 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Realan pad prihoda (-9.4%) i profita (-11%)</a:t>
            </a:r>
            <a:endParaRPr/>
          </a:p>
          <a:p>
            <a:pPr marL="900112" marR="0" lvl="8" indent="-179387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100"/>
              <a:buFont typeface="Arial"/>
              <a:buChar char="•"/>
            </a:pPr>
            <a:r>
              <a:rPr lang="sr-Latn-RS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Još dublji pad u prerađivačkoj industriji (-13%)</a:t>
            </a:r>
            <a:endParaRPr/>
          </a:p>
          <a:p>
            <a:pPr marL="900112" marR="0" lvl="8" indent="-179387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100"/>
              <a:buFont typeface="Arial"/>
              <a:buChar char="•"/>
            </a:pPr>
            <a:r>
              <a:rPr lang="sr-Latn-RS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Umereni rast u ICT (+6%) i Horeca (+8%)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Iako nisu izgubili stare, najveći broj kompanija (81%) nije pronašao nove kupce ili nova tržišta 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Broj izvoznika ostao na istom nivou, kao i udeo izvoza (19% prihoda)</a:t>
            </a:r>
            <a:endParaRPr/>
          </a:p>
        </p:txBody>
      </p:sp>
      <p:sp>
        <p:nvSpPr>
          <p:cNvPr id="2140" name="Google Shape;2140;p33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141" name="Google Shape;2141;p33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142" name="Google Shape;2142;p33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3" name="Google Shape;2143;p33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144" name="Google Shape;2144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5" name="Google Shape;2145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6" name="Google Shape;2146;p33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7" name="Google Shape;2147;p33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34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34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RAST REALNIH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ZARADA ZAPOSLENIH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155" name="Google Shape;2155;p34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6" name="Google Shape;2156;p34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7" name="Google Shape;2157;p34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158" name="Google Shape;2158;p34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9" name="Google Shape;2159;p34"/>
          <p:cNvSpPr txBox="1"/>
          <p:nvPr/>
        </p:nvSpPr>
        <p:spPr>
          <a:xfrm>
            <a:off x="1060225" y="1078650"/>
            <a:ext cx="6224400" cy="3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F707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Osetan rast zarada zaposlenih (+14% nominalno, +3% realno), iako se poslovna situacija kompanija pogoršala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Tri ključna faktora:</a:t>
            </a:r>
            <a:endParaRPr/>
          </a:p>
          <a:p>
            <a:pPr marL="895350" marR="0" lvl="0" indent="-176212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Manjak adekvatne radne snage na tržištu rada</a:t>
            </a:r>
            <a:br>
              <a:rPr lang="sr-Latn-R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sr-Latn-RS" sz="1200" b="0" i="1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Pronalazak novih zaposlenih veliki izazov za 77% preduzeća</a:t>
            </a:r>
            <a:br>
              <a:rPr lang="sr-Latn-RS" sz="1200" b="0" i="1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sr-Latn-RS" sz="1200" b="0" i="1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Zadržavanje postojećih zaposlenih izazov za 53% kompanija</a:t>
            </a:r>
            <a:endParaRPr/>
          </a:p>
          <a:p>
            <a:pPr marL="895350" marR="0" lvl="0" indent="-176212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Rast minimalne zarade (+14.3%)</a:t>
            </a:r>
            <a:br>
              <a:rPr lang="sr-Latn-R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sr-Latn-RS" sz="1200" b="0" i="1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Najveći pritisak na sektore niskih zarada</a:t>
            </a:r>
            <a:endParaRPr/>
          </a:p>
          <a:p>
            <a:pPr marL="895350" marR="0" lvl="0" indent="-176212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C7F707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Snažan rast zarada u javnom sektoru (+14.7%)</a:t>
            </a:r>
            <a:endParaRPr/>
          </a:p>
        </p:txBody>
      </p:sp>
      <p:sp>
        <p:nvSpPr>
          <p:cNvPr id="2160" name="Google Shape;2160;p34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161" name="Google Shape;2161;p34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162" name="Google Shape;2162;p34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63" name="Google Shape;2163;p34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164" name="Google Shape;2164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5" name="Google Shape;2165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6" name="Google Shape;2166;p34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7" name="Google Shape;2167;p34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35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4" name="Google Shape;2174;p35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BLAGO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RAZDUŽIVANJE PRIVREDE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175" name="Google Shape;2175;p35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6" name="Google Shape;2176;p35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7" name="Google Shape;2177;p35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178" name="Google Shape;2178;p35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9" name="Google Shape;2179;p35"/>
          <p:cNvSpPr txBox="1"/>
          <p:nvPr/>
        </p:nvSpPr>
        <p:spPr>
          <a:xfrm>
            <a:off x="1060225" y="1078650"/>
            <a:ext cx="5797800" cy="3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F707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Kamatne stope u proseku porasle 2.5 puta, sa 3% na 7.5%</a:t>
            </a:r>
            <a:endParaRPr/>
          </a:p>
          <a:p>
            <a:pPr marL="895350" marR="0" lvl="0" indent="-176212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Visok raskorak („spread“) između željenih (3%) i aktuelnih (7%) investicionih kamatnih stopa</a:t>
            </a: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Preduzeća smanjila zaduženost:</a:t>
            </a:r>
            <a:endParaRPr/>
          </a:p>
          <a:p>
            <a:pPr marL="895350" marR="0" lvl="0" indent="-176212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Manji broj preduzeća koji se značajnije oslanja na eksterne izvore finansiranja (19%)</a:t>
            </a:r>
            <a:endParaRPr/>
          </a:p>
          <a:p>
            <a:pPr marL="895350" marR="0" lvl="0" indent="-176212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Racio duga i kapitala smanjen za 7,1%; realne obaveze u bilansima manje za 9%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C7F707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Odobreni investicioni krediti MSP realno u 2023. pali za 16% u odnosu na 2022. i čak 34% u odnosu na 2021.</a:t>
            </a:r>
            <a:endParaRPr/>
          </a:p>
        </p:txBody>
      </p:sp>
      <p:sp>
        <p:nvSpPr>
          <p:cNvPr id="2180" name="Google Shape;2180;p35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181" name="Google Shape;2181;p35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182" name="Google Shape;2182;p35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83" name="Google Shape;2183;p35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184" name="Google Shape;2184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5" name="Google Shape;2185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6" name="Google Shape;2186;p35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7" name="Google Shape;2187;p35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6"/>
          <p:cNvSpPr/>
          <p:nvPr/>
        </p:nvSpPr>
        <p:spPr>
          <a:xfrm>
            <a:off x="4922520" y="0"/>
            <a:ext cx="42216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94" name="Google Shape;2194;p36"/>
          <p:cNvSpPr txBox="1"/>
          <p:nvPr/>
        </p:nvSpPr>
        <p:spPr>
          <a:xfrm>
            <a:off x="1060224" y="389425"/>
            <a:ext cx="661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EKSTERNO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FINANSIRANJE (NI)JE PREPREKA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195" name="Google Shape;2195;p36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6" name="Google Shape;2196;p36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97" name="Google Shape;2197;p36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198" name="Google Shape;2198;p36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9" name="Google Shape;2199;p36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0" name="Google Shape;2200;p36"/>
          <p:cNvPicPr preferRelativeResize="0"/>
          <p:nvPr/>
        </p:nvPicPr>
        <p:blipFill rotWithShape="1">
          <a:blip r:embed="rId3">
            <a:alphaModFix/>
          </a:blip>
          <a:srcRect l="6423" r="6423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1" name="Google Shape;2201;p36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202" name="Google Shape;2202;p36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03" name="Google Shape;2203;p36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204" name="Google Shape;2204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5" name="Google Shape;2205;p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6" name="Google Shape;2206;p36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7" name="Google Shape;2207;p36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08" name="Google Shape;2208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8520" y="2305928"/>
            <a:ext cx="3640200" cy="2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9" name="Google Shape;2209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5537" y="934682"/>
            <a:ext cx="2723400" cy="212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0" name="Google Shape;2210;p36"/>
          <p:cNvCxnSpPr/>
          <p:nvPr/>
        </p:nvCxnSpPr>
        <p:spPr>
          <a:xfrm rot="10800000">
            <a:off x="2179060" y="2732350"/>
            <a:ext cx="79500" cy="4005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2211" name="Google Shape;2211;p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01970" y="2442405"/>
            <a:ext cx="3495900" cy="172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2" name="Google Shape;2212;p36"/>
          <p:cNvCxnSpPr/>
          <p:nvPr/>
        </p:nvCxnSpPr>
        <p:spPr>
          <a:xfrm>
            <a:off x="3571938" y="3294328"/>
            <a:ext cx="730200" cy="0"/>
          </a:xfrm>
          <a:prstGeom prst="straightConnector1">
            <a:avLst/>
          </a:prstGeom>
          <a:noFill/>
          <a:ln w="25400" cap="flat" cmpd="sng">
            <a:solidFill>
              <a:srgbClr val="C7F707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213" name="Google Shape;2213;p36"/>
          <p:cNvSpPr txBox="1"/>
          <p:nvPr/>
        </p:nvSpPr>
        <p:spPr>
          <a:xfrm>
            <a:off x="3058984" y="1302890"/>
            <a:ext cx="4086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707"/>
              </a:buClr>
              <a:buSzPts val="1000"/>
              <a:buFont typeface="Arial"/>
              <a:buChar char="•"/>
            </a:pPr>
            <a:r>
              <a:rPr lang="sr-Latn-RS"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Preduzeća likvidna i solventna</a:t>
            </a:r>
            <a:endParaRPr sz="1200"/>
          </a:p>
          <a:p>
            <a:pPr marL="715962" marR="0" lvl="8" indent="-1619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7F707"/>
              </a:buClr>
              <a:buSzPts val="900"/>
              <a:buFont typeface="Arial"/>
              <a:buChar char="•"/>
            </a:pPr>
            <a:r>
              <a:rPr lang="sr-Latn-RS" sz="9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eksternih izvora finansiranja ne dolazi se teško… </a:t>
            </a:r>
            <a:endParaRPr sz="1200"/>
          </a:p>
          <a:p>
            <a:pPr marL="715962" marR="0" lvl="4" indent="-1619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7F707"/>
              </a:buClr>
              <a:buSzPts val="900"/>
              <a:buFont typeface="Arial"/>
              <a:buChar char="•"/>
            </a:pPr>
            <a:r>
              <a:rPr lang="sr-Latn-RS" sz="9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… Intenzitet nizak, slabe investicione prilike/potrebe</a:t>
            </a:r>
            <a:endParaRPr sz="1200"/>
          </a:p>
          <a:p>
            <a:pPr marL="457200" marR="0" lvl="2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7F707"/>
              </a:buClr>
              <a:buSzPts val="1000"/>
              <a:buFont typeface="Arial"/>
              <a:buChar char="•"/>
            </a:pPr>
            <a:r>
              <a:rPr lang="sr-Latn-RS"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Bankocentrična ponuda – bez aktera da „razbije strah“</a:t>
            </a:r>
            <a:endParaRPr sz="1200"/>
          </a:p>
          <a:p>
            <a:pPr marL="457200" marR="0" lvl="0" indent="-2921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7F707"/>
              </a:buClr>
              <a:buSzPts val="1000"/>
              <a:buFont typeface="Arial"/>
              <a:buChar char="•"/>
            </a:pPr>
            <a:r>
              <a:rPr lang="sr-Latn-RS" sz="1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Programi države mnogobrojni, ali „usitnjeni“</a:t>
            </a:r>
            <a:endParaRPr sz="12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7"/>
          <p:cNvSpPr/>
          <p:nvPr/>
        </p:nvSpPr>
        <p:spPr>
          <a:xfrm>
            <a:off x="4922520" y="0"/>
            <a:ext cx="42216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20" name="Google Shape;2220;p37"/>
          <p:cNvSpPr txBox="1"/>
          <p:nvPr/>
        </p:nvSpPr>
        <p:spPr>
          <a:xfrm>
            <a:off x="1060224" y="389425"/>
            <a:ext cx="661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EKSTERNO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FINANSIRANJE (NI)JE PREPREKA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221" name="Google Shape;2221;p37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2" name="Google Shape;2222;p37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23" name="Google Shape;2223;p37"/>
          <p:cNvSpPr txBox="1"/>
          <p:nvPr/>
        </p:nvSpPr>
        <p:spPr>
          <a:xfrm>
            <a:off x="4852295" y="1068932"/>
            <a:ext cx="30846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1603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Bankocentrično tržište:</a:t>
            </a:r>
            <a:endParaRPr/>
          </a:p>
          <a:p>
            <a:pPr marL="715962" marR="0" lvl="0" indent="-1746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 postoji akter koji bi „razbio strah“ ili sistemski podržao razvojne prioritete</a:t>
            </a:r>
            <a:endParaRPr/>
          </a:p>
          <a:p>
            <a:pPr marL="715962" marR="0" lvl="0" indent="-1746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Stepen razvojnog finansiranja iz ostalih izvora zanemarljiv</a:t>
            </a:r>
            <a:endParaRPr/>
          </a:p>
          <a:p>
            <a:pPr marL="342900" marR="0" lvl="0" indent="-27305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2224" name="Google Shape;2224;p37"/>
          <p:cNvGraphicFramePr/>
          <p:nvPr/>
        </p:nvGraphicFramePr>
        <p:xfrm>
          <a:off x="433651" y="964624"/>
          <a:ext cx="3811500" cy="366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25" name="Google Shape;2225;p37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226" name="Google Shape;2226;p37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7" name="Google Shape;2227;p37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8" name="Google Shape;2228;p37"/>
          <p:cNvPicPr preferRelativeResize="0"/>
          <p:nvPr/>
        </p:nvPicPr>
        <p:blipFill rotWithShape="1">
          <a:blip r:embed="rId4">
            <a:alphaModFix/>
          </a:blip>
          <a:srcRect l="6423" r="6423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9" name="Google Shape;2229;p37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230" name="Google Shape;2230;p37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31" name="Google Shape;2231;p37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232" name="Google Shape;2232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3" name="Google Shape;2233;p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4" name="Google Shape;2234;p37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5" name="Google Shape;2235;p37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38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2" name="Google Shape;2242;p38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PAD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INVESTICIONIH AKTIVNOSTI</a:t>
            </a:r>
            <a:endParaRPr sz="2200" b="0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243" name="Google Shape;2243;p38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4" name="Google Shape;2244;p38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5" name="Google Shape;2245;p38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46" name="Google Shape;2246;p38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7" name="Google Shape;2247;p38"/>
          <p:cNvGraphicFramePr/>
          <p:nvPr/>
        </p:nvGraphicFramePr>
        <p:xfrm>
          <a:off x="1060224" y="952602"/>
          <a:ext cx="6477900" cy="365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48" name="Google Shape;2248;p38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249" name="Google Shape;2249;p38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250" name="Google Shape;2250;p38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51" name="Google Shape;2251;p38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252" name="Google Shape;2252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3" name="Google Shape;2253;p3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4" name="Google Shape;2254;p38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5" name="Google Shape;2255;p38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39"/>
          <p:cNvSpPr/>
          <p:nvPr/>
        </p:nvSpPr>
        <p:spPr>
          <a:xfrm>
            <a:off x="4021873" y="0"/>
            <a:ext cx="51222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62" name="Google Shape;2262;p39"/>
          <p:cNvSpPr txBox="1"/>
          <p:nvPr/>
        </p:nvSpPr>
        <p:spPr>
          <a:xfrm>
            <a:off x="4393595" y="1257865"/>
            <a:ext cx="3149700" cy="3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r-Latn-RS"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Investicije domaće privrede već bile relativno niske (50% onih u EU mereno udelom u BDP)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r-Latn-RS"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Rast produktivnosti rada (6%) značajno niži od rasta zarada (14,7%)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r-Latn-RS"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Posledice po transformaciju i konkurentnost MSP-ova.</a:t>
            </a:r>
            <a:endParaRPr sz="16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63" name="Google Shape;2263;p39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39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PAD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INVESTICIONIH AKTIVNOSTI</a:t>
            </a:r>
            <a:endParaRPr sz="2200" b="0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265" name="Google Shape;2265;p39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6" name="Google Shape;2266;p39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7" name="Google Shape;2267;p39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68" name="Google Shape;2268;p39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69" name="Google Shape;2269;p39"/>
          <p:cNvGraphicFramePr/>
          <p:nvPr/>
        </p:nvGraphicFramePr>
        <p:xfrm>
          <a:off x="272035" y="1102809"/>
          <a:ext cx="3657900" cy="178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70" name="Google Shape;2270;p39"/>
          <p:cNvGraphicFramePr/>
          <p:nvPr/>
        </p:nvGraphicFramePr>
        <p:xfrm>
          <a:off x="228373" y="2758103"/>
          <a:ext cx="3657900" cy="178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71" name="Google Shape;2271;p39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272" name="Google Shape;2272;p39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273" name="Google Shape;2273;p39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74" name="Google Shape;2274;p39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275" name="Google Shape;2275;p3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6" name="Google Shape;2276;p3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7" name="Google Shape;2277;p39"/>
            <p:cNvPicPr preferRelativeResize="0"/>
            <p:nvPr/>
          </p:nvPicPr>
          <p:blipFill rotWithShape="1">
            <a:blip r:embed="rId8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8" name="Google Shape;2278;p39"/>
            <p:cNvPicPr preferRelativeResize="0"/>
            <p:nvPr/>
          </p:nvPicPr>
          <p:blipFill rotWithShape="1">
            <a:blip r:embed="rId9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1360237" y="1269778"/>
            <a:ext cx="1047900" cy="10479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3567050" y="1269778"/>
            <a:ext cx="1047900" cy="1047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727374" y="1269778"/>
            <a:ext cx="1047900" cy="10479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1133437" y="2595974"/>
            <a:ext cx="150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r-Latn-RS" sz="11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ZAŠTO</a:t>
            </a:r>
            <a:endParaRPr sz="1100" b="0" i="0" u="none" strike="noStrike" cap="none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3340250" y="2595974"/>
            <a:ext cx="150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1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KAKO</a:t>
            </a:r>
            <a:endParaRPr sz="1100" b="0" i="0" u="none" strike="noStrike" cap="none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5375174" y="2595976"/>
            <a:ext cx="1752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1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ŠTA</a:t>
            </a:r>
            <a:endParaRPr sz="1100" b="0" i="0" u="none" strike="noStrike" cap="none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 rot="10800000" flipH="1">
            <a:off x="3439850" y="2907374"/>
            <a:ext cx="1302300" cy="330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4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4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4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4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/>
          <p:nvPr/>
        </p:nvSpPr>
        <p:spPr>
          <a:xfrm>
            <a:off x="3880400" y="1583128"/>
            <a:ext cx="421200" cy="421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07" y="0"/>
                </a:moveTo>
                <a:cubicBezTo>
                  <a:pt x="8693" y="0"/>
                  <a:pt x="8433" y="275"/>
                  <a:pt x="8433" y="588"/>
                </a:cubicBezTo>
                <a:lnTo>
                  <a:pt x="8433" y="2774"/>
                </a:lnTo>
                <a:cubicBezTo>
                  <a:pt x="8433" y="3132"/>
                  <a:pt x="8203" y="3494"/>
                  <a:pt x="7844" y="3628"/>
                </a:cubicBezTo>
                <a:cubicBezTo>
                  <a:pt x="7486" y="3807"/>
                  <a:pt x="7077" y="3715"/>
                  <a:pt x="6808" y="3446"/>
                </a:cubicBezTo>
                <a:lnTo>
                  <a:pt x="5239" y="1877"/>
                </a:lnTo>
                <a:cubicBezTo>
                  <a:pt x="5015" y="1653"/>
                  <a:pt x="4665" y="1653"/>
                  <a:pt x="4440" y="1877"/>
                </a:cubicBezTo>
                <a:lnTo>
                  <a:pt x="1877" y="4440"/>
                </a:lnTo>
                <a:cubicBezTo>
                  <a:pt x="1653" y="4665"/>
                  <a:pt x="1653" y="5015"/>
                  <a:pt x="1877" y="5239"/>
                </a:cubicBezTo>
                <a:lnTo>
                  <a:pt x="3446" y="6808"/>
                </a:lnTo>
                <a:cubicBezTo>
                  <a:pt x="3670" y="7077"/>
                  <a:pt x="3762" y="7486"/>
                  <a:pt x="3628" y="7844"/>
                </a:cubicBezTo>
                <a:cubicBezTo>
                  <a:pt x="3494" y="8203"/>
                  <a:pt x="3132" y="8433"/>
                  <a:pt x="2774" y="8433"/>
                </a:cubicBezTo>
                <a:lnTo>
                  <a:pt x="588" y="8433"/>
                </a:lnTo>
                <a:cubicBezTo>
                  <a:pt x="275" y="8433"/>
                  <a:pt x="0" y="8693"/>
                  <a:pt x="0" y="9007"/>
                </a:cubicBezTo>
                <a:lnTo>
                  <a:pt x="0" y="12593"/>
                </a:lnTo>
                <a:cubicBezTo>
                  <a:pt x="0" y="12907"/>
                  <a:pt x="275" y="13181"/>
                  <a:pt x="588" y="13181"/>
                </a:cubicBezTo>
                <a:lnTo>
                  <a:pt x="2774" y="13181"/>
                </a:lnTo>
                <a:cubicBezTo>
                  <a:pt x="3132" y="13181"/>
                  <a:pt x="3494" y="13397"/>
                  <a:pt x="3628" y="13756"/>
                </a:cubicBezTo>
                <a:cubicBezTo>
                  <a:pt x="3807" y="14114"/>
                  <a:pt x="3715" y="14523"/>
                  <a:pt x="3446" y="14792"/>
                </a:cubicBezTo>
                <a:lnTo>
                  <a:pt x="1877" y="16361"/>
                </a:lnTo>
                <a:cubicBezTo>
                  <a:pt x="1653" y="16585"/>
                  <a:pt x="1653" y="16949"/>
                  <a:pt x="1877" y="17174"/>
                </a:cubicBezTo>
                <a:lnTo>
                  <a:pt x="4440" y="19723"/>
                </a:lnTo>
                <a:cubicBezTo>
                  <a:pt x="4665" y="19947"/>
                  <a:pt x="5015" y="19947"/>
                  <a:pt x="5239" y="19723"/>
                </a:cubicBezTo>
                <a:lnTo>
                  <a:pt x="6808" y="18154"/>
                </a:lnTo>
                <a:cubicBezTo>
                  <a:pt x="7077" y="17930"/>
                  <a:pt x="7486" y="17838"/>
                  <a:pt x="7844" y="17972"/>
                </a:cubicBezTo>
                <a:cubicBezTo>
                  <a:pt x="8203" y="18106"/>
                  <a:pt x="8433" y="18468"/>
                  <a:pt x="8433" y="18826"/>
                </a:cubicBezTo>
                <a:lnTo>
                  <a:pt x="8433" y="21026"/>
                </a:lnTo>
                <a:cubicBezTo>
                  <a:pt x="8433" y="21339"/>
                  <a:pt x="8693" y="21600"/>
                  <a:pt x="9007" y="21600"/>
                </a:cubicBezTo>
                <a:lnTo>
                  <a:pt x="12593" y="21600"/>
                </a:lnTo>
                <a:cubicBezTo>
                  <a:pt x="12907" y="21600"/>
                  <a:pt x="13181" y="21384"/>
                  <a:pt x="13181" y="21026"/>
                </a:cubicBezTo>
                <a:lnTo>
                  <a:pt x="13181" y="18826"/>
                </a:lnTo>
                <a:cubicBezTo>
                  <a:pt x="13181" y="18468"/>
                  <a:pt x="13397" y="18106"/>
                  <a:pt x="13756" y="17972"/>
                </a:cubicBezTo>
                <a:cubicBezTo>
                  <a:pt x="14114" y="17793"/>
                  <a:pt x="14523" y="17885"/>
                  <a:pt x="14792" y="18154"/>
                </a:cubicBezTo>
                <a:lnTo>
                  <a:pt x="16361" y="19723"/>
                </a:lnTo>
                <a:cubicBezTo>
                  <a:pt x="16585" y="19947"/>
                  <a:pt x="16949" y="19947"/>
                  <a:pt x="17174" y="19723"/>
                </a:cubicBezTo>
                <a:lnTo>
                  <a:pt x="19723" y="17174"/>
                </a:lnTo>
                <a:cubicBezTo>
                  <a:pt x="19857" y="17084"/>
                  <a:pt x="19905" y="16902"/>
                  <a:pt x="19905" y="16767"/>
                </a:cubicBezTo>
                <a:cubicBezTo>
                  <a:pt x="19905" y="16633"/>
                  <a:pt x="19813" y="16451"/>
                  <a:pt x="19723" y="16361"/>
                </a:cubicBezTo>
                <a:lnTo>
                  <a:pt x="18154" y="14792"/>
                </a:lnTo>
                <a:cubicBezTo>
                  <a:pt x="17930" y="14523"/>
                  <a:pt x="17838" y="14114"/>
                  <a:pt x="17972" y="13756"/>
                </a:cubicBezTo>
                <a:cubicBezTo>
                  <a:pt x="18106" y="13397"/>
                  <a:pt x="18468" y="13181"/>
                  <a:pt x="18826" y="13181"/>
                </a:cubicBezTo>
                <a:lnTo>
                  <a:pt x="21026" y="13181"/>
                </a:lnTo>
                <a:cubicBezTo>
                  <a:pt x="21340" y="13181"/>
                  <a:pt x="21600" y="12907"/>
                  <a:pt x="21600" y="12593"/>
                </a:cubicBezTo>
                <a:lnTo>
                  <a:pt x="21600" y="9007"/>
                </a:lnTo>
                <a:cubicBezTo>
                  <a:pt x="21600" y="8693"/>
                  <a:pt x="21339" y="8433"/>
                  <a:pt x="21026" y="8433"/>
                </a:cubicBezTo>
                <a:lnTo>
                  <a:pt x="18826" y="8433"/>
                </a:lnTo>
                <a:cubicBezTo>
                  <a:pt x="18468" y="8433"/>
                  <a:pt x="18106" y="8203"/>
                  <a:pt x="17972" y="7844"/>
                </a:cubicBezTo>
                <a:cubicBezTo>
                  <a:pt x="17793" y="7486"/>
                  <a:pt x="17885" y="7077"/>
                  <a:pt x="18154" y="6808"/>
                </a:cubicBezTo>
                <a:lnTo>
                  <a:pt x="19723" y="5239"/>
                </a:lnTo>
                <a:cubicBezTo>
                  <a:pt x="19857" y="5149"/>
                  <a:pt x="19905" y="4981"/>
                  <a:pt x="19905" y="4847"/>
                </a:cubicBezTo>
                <a:cubicBezTo>
                  <a:pt x="19905" y="4712"/>
                  <a:pt x="19813" y="4530"/>
                  <a:pt x="19723" y="4440"/>
                </a:cubicBezTo>
                <a:lnTo>
                  <a:pt x="17174" y="1877"/>
                </a:lnTo>
                <a:cubicBezTo>
                  <a:pt x="16949" y="1653"/>
                  <a:pt x="16585" y="1653"/>
                  <a:pt x="16361" y="1877"/>
                </a:cubicBezTo>
                <a:lnTo>
                  <a:pt x="14792" y="3446"/>
                </a:lnTo>
                <a:cubicBezTo>
                  <a:pt x="14523" y="3670"/>
                  <a:pt x="14114" y="3762"/>
                  <a:pt x="13756" y="3628"/>
                </a:cubicBezTo>
                <a:cubicBezTo>
                  <a:pt x="13397" y="3494"/>
                  <a:pt x="13181" y="3132"/>
                  <a:pt x="13181" y="2774"/>
                </a:cubicBezTo>
                <a:lnTo>
                  <a:pt x="13181" y="588"/>
                </a:lnTo>
                <a:cubicBezTo>
                  <a:pt x="13181" y="275"/>
                  <a:pt x="12907" y="0"/>
                  <a:pt x="12593" y="0"/>
                </a:cubicBezTo>
                <a:lnTo>
                  <a:pt x="9007" y="0"/>
                </a:lnTo>
                <a:close/>
                <a:moveTo>
                  <a:pt x="9553" y="1261"/>
                </a:moveTo>
                <a:lnTo>
                  <a:pt x="12019" y="1261"/>
                </a:lnTo>
                <a:lnTo>
                  <a:pt x="12019" y="2774"/>
                </a:lnTo>
                <a:cubicBezTo>
                  <a:pt x="12019" y="3625"/>
                  <a:pt x="12545" y="4393"/>
                  <a:pt x="13307" y="4707"/>
                </a:cubicBezTo>
                <a:cubicBezTo>
                  <a:pt x="14114" y="5020"/>
                  <a:pt x="15022" y="4841"/>
                  <a:pt x="15605" y="4258"/>
                </a:cubicBezTo>
                <a:lnTo>
                  <a:pt x="16767" y="3096"/>
                </a:lnTo>
                <a:lnTo>
                  <a:pt x="18518" y="4847"/>
                </a:lnTo>
                <a:lnTo>
                  <a:pt x="17342" y="6009"/>
                </a:lnTo>
                <a:cubicBezTo>
                  <a:pt x="16759" y="6637"/>
                  <a:pt x="16580" y="7531"/>
                  <a:pt x="16893" y="8293"/>
                </a:cubicBezTo>
                <a:cubicBezTo>
                  <a:pt x="17207" y="9099"/>
                  <a:pt x="17975" y="9595"/>
                  <a:pt x="18826" y="9595"/>
                </a:cubicBezTo>
                <a:lnTo>
                  <a:pt x="20437" y="9595"/>
                </a:lnTo>
                <a:lnTo>
                  <a:pt x="20437" y="12061"/>
                </a:lnTo>
                <a:lnTo>
                  <a:pt x="18826" y="12061"/>
                </a:lnTo>
                <a:cubicBezTo>
                  <a:pt x="17975" y="12061"/>
                  <a:pt x="17207" y="12601"/>
                  <a:pt x="16893" y="13363"/>
                </a:cubicBezTo>
                <a:cubicBezTo>
                  <a:pt x="16580" y="14170"/>
                  <a:pt x="16759" y="15064"/>
                  <a:pt x="17342" y="15647"/>
                </a:cubicBezTo>
                <a:lnTo>
                  <a:pt x="18518" y="16809"/>
                </a:lnTo>
                <a:lnTo>
                  <a:pt x="16767" y="18560"/>
                </a:lnTo>
                <a:lnTo>
                  <a:pt x="15605" y="17398"/>
                </a:lnTo>
                <a:cubicBezTo>
                  <a:pt x="14977" y="16815"/>
                  <a:pt x="14069" y="16636"/>
                  <a:pt x="13307" y="16949"/>
                </a:cubicBezTo>
                <a:cubicBezTo>
                  <a:pt x="12501" y="17263"/>
                  <a:pt x="12019" y="18017"/>
                  <a:pt x="12019" y="18868"/>
                </a:cubicBezTo>
                <a:lnTo>
                  <a:pt x="12019" y="20479"/>
                </a:lnTo>
                <a:lnTo>
                  <a:pt x="9553" y="20479"/>
                </a:lnTo>
                <a:lnTo>
                  <a:pt x="9553" y="18967"/>
                </a:lnTo>
                <a:cubicBezTo>
                  <a:pt x="9553" y="18115"/>
                  <a:pt x="9013" y="17347"/>
                  <a:pt x="8251" y="17033"/>
                </a:cubicBezTo>
                <a:cubicBezTo>
                  <a:pt x="7444" y="16720"/>
                  <a:pt x="6550" y="16899"/>
                  <a:pt x="5967" y="17482"/>
                </a:cubicBezTo>
                <a:lnTo>
                  <a:pt x="4791" y="18644"/>
                </a:lnTo>
                <a:lnTo>
                  <a:pt x="3054" y="16893"/>
                </a:lnTo>
                <a:lnTo>
                  <a:pt x="4216" y="15731"/>
                </a:lnTo>
                <a:cubicBezTo>
                  <a:pt x="4799" y="15103"/>
                  <a:pt x="4978" y="14209"/>
                  <a:pt x="4665" y="13447"/>
                </a:cubicBezTo>
                <a:cubicBezTo>
                  <a:pt x="4351" y="12641"/>
                  <a:pt x="3583" y="12145"/>
                  <a:pt x="2732" y="12145"/>
                </a:cubicBezTo>
                <a:lnTo>
                  <a:pt x="1121" y="12145"/>
                </a:lnTo>
                <a:lnTo>
                  <a:pt x="1121" y="9679"/>
                </a:lnTo>
                <a:lnTo>
                  <a:pt x="2732" y="9679"/>
                </a:lnTo>
                <a:cubicBezTo>
                  <a:pt x="3583" y="9679"/>
                  <a:pt x="4351" y="9139"/>
                  <a:pt x="4665" y="8377"/>
                </a:cubicBezTo>
                <a:cubicBezTo>
                  <a:pt x="4978" y="7570"/>
                  <a:pt x="4799" y="6676"/>
                  <a:pt x="4216" y="6093"/>
                </a:cubicBezTo>
                <a:lnTo>
                  <a:pt x="3054" y="4931"/>
                </a:lnTo>
                <a:lnTo>
                  <a:pt x="4791" y="3180"/>
                </a:lnTo>
                <a:lnTo>
                  <a:pt x="5967" y="4342"/>
                </a:lnTo>
                <a:cubicBezTo>
                  <a:pt x="6595" y="4925"/>
                  <a:pt x="7489" y="5104"/>
                  <a:pt x="8251" y="4791"/>
                </a:cubicBezTo>
                <a:cubicBezTo>
                  <a:pt x="9057" y="4477"/>
                  <a:pt x="9553" y="3723"/>
                  <a:pt x="9553" y="2872"/>
                </a:cubicBezTo>
                <a:lnTo>
                  <a:pt x="9553" y="1261"/>
                </a:lnTo>
                <a:close/>
                <a:moveTo>
                  <a:pt x="10828" y="7172"/>
                </a:moveTo>
                <a:cubicBezTo>
                  <a:pt x="9910" y="7172"/>
                  <a:pt x="8993" y="7522"/>
                  <a:pt x="8293" y="8223"/>
                </a:cubicBezTo>
                <a:cubicBezTo>
                  <a:pt x="6892" y="9623"/>
                  <a:pt x="6892" y="11893"/>
                  <a:pt x="8293" y="13293"/>
                </a:cubicBezTo>
                <a:cubicBezTo>
                  <a:pt x="9693" y="14694"/>
                  <a:pt x="11963" y="14694"/>
                  <a:pt x="13363" y="13293"/>
                </a:cubicBezTo>
                <a:cubicBezTo>
                  <a:pt x="14764" y="11893"/>
                  <a:pt x="14764" y="9623"/>
                  <a:pt x="13363" y="8223"/>
                </a:cubicBezTo>
                <a:cubicBezTo>
                  <a:pt x="12663" y="7522"/>
                  <a:pt x="11746" y="7172"/>
                  <a:pt x="10828" y="7172"/>
                </a:cubicBezTo>
                <a:close/>
                <a:moveTo>
                  <a:pt x="10828" y="8293"/>
                </a:moveTo>
                <a:cubicBezTo>
                  <a:pt x="11459" y="8293"/>
                  <a:pt x="12084" y="8540"/>
                  <a:pt x="12565" y="9021"/>
                </a:cubicBezTo>
                <a:cubicBezTo>
                  <a:pt x="13528" y="9984"/>
                  <a:pt x="13528" y="11532"/>
                  <a:pt x="12565" y="12495"/>
                </a:cubicBezTo>
                <a:cubicBezTo>
                  <a:pt x="11602" y="13458"/>
                  <a:pt x="10040" y="13458"/>
                  <a:pt x="9077" y="12495"/>
                </a:cubicBezTo>
                <a:cubicBezTo>
                  <a:pt x="8114" y="11532"/>
                  <a:pt x="8114" y="9984"/>
                  <a:pt x="9077" y="9021"/>
                </a:cubicBezTo>
                <a:cubicBezTo>
                  <a:pt x="9558" y="8540"/>
                  <a:pt x="10197" y="8293"/>
                  <a:pt x="10828" y="82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6040724" y="1583128"/>
            <a:ext cx="421208" cy="421219"/>
          </a:xfrm>
          <a:custGeom>
            <a:avLst/>
            <a:gdLst/>
            <a:ahLst/>
            <a:cxnLst/>
            <a:rect l="l" t="t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  <a:moveTo>
                  <a:pt x="9839" y="1144"/>
                </a:moveTo>
                <a:cubicBezTo>
                  <a:pt x="12078" y="1144"/>
                  <a:pt x="14323" y="2046"/>
                  <a:pt x="16031" y="3833"/>
                </a:cubicBezTo>
                <a:cubicBezTo>
                  <a:pt x="19447" y="7408"/>
                  <a:pt x="19447" y="13203"/>
                  <a:pt x="16031" y="16777"/>
                </a:cubicBezTo>
                <a:cubicBezTo>
                  <a:pt x="12614" y="20352"/>
                  <a:pt x="7063" y="20352"/>
                  <a:pt x="3647" y="16777"/>
                </a:cubicBezTo>
                <a:cubicBezTo>
                  <a:pt x="231" y="13203"/>
                  <a:pt x="231" y="7408"/>
                  <a:pt x="3647" y="3833"/>
                </a:cubicBezTo>
                <a:cubicBezTo>
                  <a:pt x="5356" y="2046"/>
                  <a:pt x="7600" y="1144"/>
                  <a:pt x="9839" y="1144"/>
                </a:cubicBezTo>
                <a:close/>
                <a:moveTo>
                  <a:pt x="9839" y="2803"/>
                </a:moveTo>
                <a:cubicBezTo>
                  <a:pt x="8007" y="2803"/>
                  <a:pt x="6179" y="3529"/>
                  <a:pt x="4782" y="4992"/>
                </a:cubicBezTo>
                <a:cubicBezTo>
                  <a:pt x="1987" y="7917"/>
                  <a:pt x="1987" y="12665"/>
                  <a:pt x="4782" y="15590"/>
                </a:cubicBezTo>
                <a:cubicBezTo>
                  <a:pt x="7577" y="18515"/>
                  <a:pt x="12101" y="18515"/>
                  <a:pt x="14896" y="15590"/>
                </a:cubicBezTo>
                <a:cubicBezTo>
                  <a:pt x="17691" y="12665"/>
                  <a:pt x="17691" y="7917"/>
                  <a:pt x="14896" y="4992"/>
                </a:cubicBezTo>
                <a:cubicBezTo>
                  <a:pt x="13499" y="3529"/>
                  <a:pt x="11671" y="2803"/>
                  <a:pt x="9839" y="2803"/>
                </a:cubicBezTo>
                <a:close/>
                <a:moveTo>
                  <a:pt x="9839" y="4119"/>
                </a:moveTo>
                <a:cubicBezTo>
                  <a:pt x="11350" y="4119"/>
                  <a:pt x="12855" y="4715"/>
                  <a:pt x="14008" y="5921"/>
                </a:cubicBezTo>
                <a:cubicBezTo>
                  <a:pt x="16314" y="8334"/>
                  <a:pt x="16314" y="12248"/>
                  <a:pt x="14008" y="14661"/>
                </a:cubicBezTo>
                <a:cubicBezTo>
                  <a:pt x="11702" y="17074"/>
                  <a:pt x="7962" y="17073"/>
                  <a:pt x="5657" y="14661"/>
                </a:cubicBezTo>
                <a:cubicBezTo>
                  <a:pt x="3351" y="12248"/>
                  <a:pt x="3351" y="8334"/>
                  <a:pt x="5657" y="5921"/>
                </a:cubicBezTo>
                <a:cubicBezTo>
                  <a:pt x="6810" y="4715"/>
                  <a:pt x="8328" y="4119"/>
                  <a:pt x="9839" y="4119"/>
                </a:cubicBezTo>
                <a:close/>
                <a:moveTo>
                  <a:pt x="9839" y="6637"/>
                </a:moveTo>
                <a:cubicBezTo>
                  <a:pt x="8944" y="6637"/>
                  <a:pt x="8048" y="6994"/>
                  <a:pt x="7365" y="7709"/>
                </a:cubicBezTo>
                <a:cubicBezTo>
                  <a:pt x="5999" y="9139"/>
                  <a:pt x="5999" y="11457"/>
                  <a:pt x="7365" y="12887"/>
                </a:cubicBezTo>
                <a:cubicBezTo>
                  <a:pt x="8732" y="14317"/>
                  <a:pt x="10946" y="14317"/>
                  <a:pt x="12313" y="12887"/>
                </a:cubicBezTo>
                <a:cubicBezTo>
                  <a:pt x="13679" y="11457"/>
                  <a:pt x="13679" y="9139"/>
                  <a:pt x="12313" y="7709"/>
                </a:cubicBezTo>
                <a:cubicBezTo>
                  <a:pt x="11630" y="6994"/>
                  <a:pt x="10735" y="6637"/>
                  <a:pt x="9839" y="6637"/>
                </a:cubicBezTo>
                <a:close/>
                <a:moveTo>
                  <a:pt x="9839" y="7781"/>
                </a:moveTo>
                <a:cubicBezTo>
                  <a:pt x="10455" y="7781"/>
                  <a:pt x="11078" y="8033"/>
                  <a:pt x="11547" y="8525"/>
                </a:cubicBezTo>
                <a:cubicBezTo>
                  <a:pt x="12487" y="9508"/>
                  <a:pt x="12487" y="11103"/>
                  <a:pt x="11547" y="12086"/>
                </a:cubicBezTo>
                <a:cubicBezTo>
                  <a:pt x="10608" y="13069"/>
                  <a:pt x="9084" y="13069"/>
                  <a:pt x="8144" y="12086"/>
                </a:cubicBezTo>
                <a:cubicBezTo>
                  <a:pt x="7205" y="11103"/>
                  <a:pt x="7205" y="9508"/>
                  <a:pt x="8144" y="8525"/>
                </a:cubicBezTo>
                <a:cubicBezTo>
                  <a:pt x="8614" y="8033"/>
                  <a:pt x="9223" y="7781"/>
                  <a:pt x="9839" y="778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1672279" y="1508057"/>
            <a:ext cx="422421" cy="571867"/>
            <a:chOff x="13819030" y="6521919"/>
            <a:chExt cx="961359" cy="1268280"/>
          </a:xfrm>
        </p:grpSpPr>
        <p:sp>
          <p:nvSpPr>
            <p:cNvPr id="149" name="Google Shape;149;p4"/>
            <p:cNvSpPr/>
            <p:nvPr/>
          </p:nvSpPr>
          <p:spPr>
            <a:xfrm>
              <a:off x="14165270" y="7593615"/>
              <a:ext cx="268875" cy="39317"/>
            </a:xfrm>
            <a:custGeom>
              <a:avLst/>
              <a:gdLst/>
              <a:ahLst/>
              <a:cxnLst/>
              <a:rect l="l" t="t" r="r" b="b"/>
              <a:pathLst>
                <a:path w="900" h="132" extrusionOk="0">
                  <a:moveTo>
                    <a:pt x="834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834" y="132"/>
                    <a:pt x="834" y="132"/>
                    <a:pt x="834" y="132"/>
                  </a:cubicBezTo>
                  <a:cubicBezTo>
                    <a:pt x="871" y="132"/>
                    <a:pt x="900" y="102"/>
                    <a:pt x="900" y="66"/>
                  </a:cubicBezTo>
                  <a:cubicBezTo>
                    <a:pt x="900" y="30"/>
                    <a:pt x="871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4190638" y="7672248"/>
              <a:ext cx="219413" cy="39317"/>
            </a:xfrm>
            <a:custGeom>
              <a:avLst/>
              <a:gdLst/>
              <a:ahLst/>
              <a:cxnLst/>
              <a:rect l="l" t="t" r="r" b="b"/>
              <a:pathLst>
                <a:path w="731" h="133" extrusionOk="0">
                  <a:moveTo>
                    <a:pt x="664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664" y="133"/>
                    <a:pt x="664" y="133"/>
                    <a:pt x="664" y="133"/>
                  </a:cubicBezTo>
                  <a:cubicBezTo>
                    <a:pt x="700" y="133"/>
                    <a:pt x="731" y="103"/>
                    <a:pt x="731" y="66"/>
                  </a:cubicBezTo>
                  <a:cubicBezTo>
                    <a:pt x="731" y="30"/>
                    <a:pt x="700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4279417" y="6521919"/>
              <a:ext cx="40585" cy="116682"/>
            </a:xfrm>
            <a:custGeom>
              <a:avLst/>
              <a:gdLst/>
              <a:ahLst/>
              <a:cxnLst/>
              <a:rect l="l" t="t" r="r" b="b"/>
              <a:pathLst>
                <a:path w="132" h="389" extrusionOk="0">
                  <a:moveTo>
                    <a:pt x="66" y="389"/>
                  </a:moveTo>
                  <a:cubicBezTo>
                    <a:pt x="103" y="389"/>
                    <a:pt x="132" y="359"/>
                    <a:pt x="132" y="322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30"/>
                    <a:pt x="103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59"/>
                    <a:pt x="30" y="389"/>
                    <a:pt x="66" y="3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4216003" y="7750882"/>
              <a:ext cx="167413" cy="39317"/>
            </a:xfrm>
            <a:custGeom>
              <a:avLst/>
              <a:gdLst/>
              <a:ahLst/>
              <a:cxnLst/>
              <a:rect l="l" t="t" r="r" b="b"/>
              <a:pathLst>
                <a:path w="560" h="132" extrusionOk="0">
                  <a:moveTo>
                    <a:pt x="493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29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493" y="132"/>
                    <a:pt x="493" y="132"/>
                    <a:pt x="493" y="132"/>
                  </a:cubicBezTo>
                  <a:cubicBezTo>
                    <a:pt x="530" y="132"/>
                    <a:pt x="560" y="102"/>
                    <a:pt x="560" y="66"/>
                  </a:cubicBezTo>
                  <a:cubicBezTo>
                    <a:pt x="560" y="29"/>
                    <a:pt x="530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4503902" y="6590406"/>
              <a:ext cx="82439" cy="111609"/>
            </a:xfrm>
            <a:custGeom>
              <a:avLst/>
              <a:gdLst/>
              <a:ahLst/>
              <a:cxnLst/>
              <a:rect l="l" t="t" r="r" b="b"/>
              <a:pathLst>
                <a:path w="278" h="372" extrusionOk="0">
                  <a:moveTo>
                    <a:pt x="42" y="354"/>
                  </a:moveTo>
                  <a:cubicBezTo>
                    <a:pt x="74" y="372"/>
                    <a:pt x="114" y="361"/>
                    <a:pt x="133" y="330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78" y="77"/>
                    <a:pt x="268" y="37"/>
                    <a:pt x="236" y="18"/>
                  </a:cubicBezTo>
                  <a:cubicBezTo>
                    <a:pt x="204" y="0"/>
                    <a:pt x="164" y="11"/>
                    <a:pt x="147" y="43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0" y="296"/>
                    <a:pt x="11" y="336"/>
                    <a:pt x="42" y="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4013077" y="6590406"/>
              <a:ext cx="83707" cy="111609"/>
            </a:xfrm>
            <a:custGeom>
              <a:avLst/>
              <a:gdLst/>
              <a:ahLst/>
              <a:cxnLst/>
              <a:rect l="l" t="t" r="r" b="b"/>
              <a:pathLst>
                <a:path w="279" h="372" extrusionOk="0">
                  <a:moveTo>
                    <a:pt x="147" y="330"/>
                  </a:moveTo>
                  <a:cubicBezTo>
                    <a:pt x="165" y="361"/>
                    <a:pt x="206" y="372"/>
                    <a:pt x="236" y="354"/>
                  </a:cubicBezTo>
                  <a:cubicBezTo>
                    <a:pt x="268" y="336"/>
                    <a:pt x="279" y="296"/>
                    <a:pt x="261" y="26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15" y="11"/>
                    <a:pt x="74" y="0"/>
                    <a:pt x="43" y="18"/>
                  </a:cubicBezTo>
                  <a:cubicBezTo>
                    <a:pt x="12" y="37"/>
                    <a:pt x="0" y="77"/>
                    <a:pt x="19" y="108"/>
                  </a:cubicBezTo>
                  <a:lnTo>
                    <a:pt x="147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3819030" y="6783184"/>
              <a:ext cx="111609" cy="83707"/>
            </a:xfrm>
            <a:custGeom>
              <a:avLst/>
              <a:gdLst/>
              <a:ahLst/>
              <a:cxnLst/>
              <a:rect l="l" t="t" r="r" b="b"/>
              <a:pathLst>
                <a:path w="372" h="278" extrusionOk="0">
                  <a:moveTo>
                    <a:pt x="330" y="147"/>
                  </a:moveTo>
                  <a:cubicBezTo>
                    <a:pt x="108" y="18"/>
                    <a:pt x="108" y="18"/>
                    <a:pt x="108" y="18"/>
                  </a:cubicBezTo>
                  <a:cubicBezTo>
                    <a:pt x="76" y="0"/>
                    <a:pt x="36" y="11"/>
                    <a:pt x="18" y="42"/>
                  </a:cubicBezTo>
                  <a:cubicBezTo>
                    <a:pt x="0" y="74"/>
                    <a:pt x="10" y="114"/>
                    <a:pt x="42" y="133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96" y="278"/>
                    <a:pt x="336" y="268"/>
                    <a:pt x="354" y="236"/>
                  </a:cubicBezTo>
                  <a:cubicBezTo>
                    <a:pt x="372" y="204"/>
                    <a:pt x="361" y="164"/>
                    <a:pt x="33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4668780" y="6783184"/>
              <a:ext cx="111609" cy="83707"/>
            </a:xfrm>
            <a:custGeom>
              <a:avLst/>
              <a:gdLst/>
              <a:ahLst/>
              <a:cxnLst/>
              <a:rect l="l" t="t" r="r" b="b"/>
              <a:pathLst>
                <a:path w="372" h="278" extrusionOk="0">
                  <a:moveTo>
                    <a:pt x="354" y="42"/>
                  </a:moveTo>
                  <a:cubicBezTo>
                    <a:pt x="336" y="11"/>
                    <a:pt x="296" y="0"/>
                    <a:pt x="264" y="1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1" y="164"/>
                    <a:pt x="0" y="204"/>
                    <a:pt x="18" y="236"/>
                  </a:cubicBezTo>
                  <a:cubicBezTo>
                    <a:pt x="36" y="268"/>
                    <a:pt x="77" y="278"/>
                    <a:pt x="108" y="260"/>
                  </a:cubicBezTo>
                  <a:cubicBezTo>
                    <a:pt x="330" y="133"/>
                    <a:pt x="330" y="133"/>
                    <a:pt x="330" y="133"/>
                  </a:cubicBezTo>
                  <a:cubicBezTo>
                    <a:pt x="361" y="114"/>
                    <a:pt x="372" y="74"/>
                    <a:pt x="35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4157663" y="7029231"/>
              <a:ext cx="285364" cy="428678"/>
            </a:xfrm>
            <a:custGeom>
              <a:avLst/>
              <a:gdLst/>
              <a:ahLst/>
              <a:cxnLst/>
              <a:rect l="l" t="t" r="r" b="b"/>
              <a:pathLst>
                <a:path w="951" h="1427" extrusionOk="0">
                  <a:moveTo>
                    <a:pt x="948" y="48"/>
                  </a:moveTo>
                  <a:cubicBezTo>
                    <a:pt x="948" y="47"/>
                    <a:pt x="948" y="46"/>
                    <a:pt x="948" y="45"/>
                  </a:cubicBezTo>
                  <a:cubicBezTo>
                    <a:pt x="946" y="40"/>
                    <a:pt x="943" y="35"/>
                    <a:pt x="939" y="30"/>
                  </a:cubicBezTo>
                  <a:cubicBezTo>
                    <a:pt x="938" y="28"/>
                    <a:pt x="938" y="26"/>
                    <a:pt x="936" y="25"/>
                  </a:cubicBezTo>
                  <a:cubicBezTo>
                    <a:pt x="931" y="18"/>
                    <a:pt x="925" y="13"/>
                    <a:pt x="918" y="9"/>
                  </a:cubicBezTo>
                  <a:cubicBezTo>
                    <a:pt x="917" y="9"/>
                    <a:pt x="917" y="9"/>
                    <a:pt x="917" y="8"/>
                  </a:cubicBezTo>
                  <a:cubicBezTo>
                    <a:pt x="917" y="8"/>
                    <a:pt x="917" y="8"/>
                    <a:pt x="917" y="8"/>
                  </a:cubicBezTo>
                  <a:cubicBezTo>
                    <a:pt x="911" y="5"/>
                    <a:pt x="904" y="3"/>
                    <a:pt x="896" y="1"/>
                  </a:cubicBezTo>
                  <a:cubicBezTo>
                    <a:pt x="895" y="1"/>
                    <a:pt x="893" y="0"/>
                    <a:pt x="892" y="0"/>
                  </a:cubicBezTo>
                  <a:cubicBezTo>
                    <a:pt x="888" y="0"/>
                    <a:pt x="884" y="1"/>
                    <a:pt x="880" y="1"/>
                  </a:cubicBezTo>
                  <a:cubicBezTo>
                    <a:pt x="875" y="2"/>
                    <a:pt x="871" y="1"/>
                    <a:pt x="866" y="3"/>
                  </a:cubicBezTo>
                  <a:cubicBezTo>
                    <a:pt x="866" y="3"/>
                    <a:pt x="865" y="3"/>
                    <a:pt x="865" y="3"/>
                  </a:cubicBezTo>
                  <a:cubicBezTo>
                    <a:pt x="819" y="18"/>
                    <a:pt x="779" y="38"/>
                    <a:pt x="742" y="56"/>
                  </a:cubicBezTo>
                  <a:cubicBezTo>
                    <a:pt x="739" y="58"/>
                    <a:pt x="739" y="58"/>
                    <a:pt x="739" y="58"/>
                  </a:cubicBezTo>
                  <a:cubicBezTo>
                    <a:pt x="681" y="87"/>
                    <a:pt x="633" y="110"/>
                    <a:pt x="598" y="81"/>
                  </a:cubicBezTo>
                  <a:cubicBezTo>
                    <a:pt x="516" y="15"/>
                    <a:pt x="516" y="15"/>
                    <a:pt x="516" y="15"/>
                  </a:cubicBezTo>
                  <a:cubicBezTo>
                    <a:pt x="515" y="14"/>
                    <a:pt x="514" y="13"/>
                    <a:pt x="513" y="13"/>
                  </a:cubicBezTo>
                  <a:cubicBezTo>
                    <a:pt x="508" y="9"/>
                    <a:pt x="503" y="7"/>
                    <a:pt x="497" y="5"/>
                  </a:cubicBezTo>
                  <a:cubicBezTo>
                    <a:pt x="495" y="4"/>
                    <a:pt x="492" y="3"/>
                    <a:pt x="489" y="2"/>
                  </a:cubicBezTo>
                  <a:cubicBezTo>
                    <a:pt x="484" y="1"/>
                    <a:pt x="479" y="1"/>
                    <a:pt x="474" y="1"/>
                  </a:cubicBezTo>
                  <a:cubicBezTo>
                    <a:pt x="470" y="1"/>
                    <a:pt x="467" y="1"/>
                    <a:pt x="464" y="2"/>
                  </a:cubicBezTo>
                  <a:cubicBezTo>
                    <a:pt x="459" y="3"/>
                    <a:pt x="454" y="4"/>
                    <a:pt x="449" y="6"/>
                  </a:cubicBezTo>
                  <a:cubicBezTo>
                    <a:pt x="446" y="7"/>
                    <a:pt x="443" y="9"/>
                    <a:pt x="440" y="11"/>
                  </a:cubicBezTo>
                  <a:cubicBezTo>
                    <a:pt x="438" y="12"/>
                    <a:pt x="436" y="13"/>
                    <a:pt x="434" y="15"/>
                  </a:cubicBezTo>
                  <a:cubicBezTo>
                    <a:pt x="352" y="81"/>
                    <a:pt x="352" y="81"/>
                    <a:pt x="352" y="81"/>
                  </a:cubicBezTo>
                  <a:cubicBezTo>
                    <a:pt x="316" y="110"/>
                    <a:pt x="269" y="87"/>
                    <a:pt x="212" y="58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171" y="38"/>
                    <a:pt x="132" y="18"/>
                    <a:pt x="85" y="3"/>
                  </a:cubicBezTo>
                  <a:cubicBezTo>
                    <a:pt x="76" y="0"/>
                    <a:pt x="67" y="0"/>
                    <a:pt x="58" y="1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49" y="2"/>
                    <a:pt x="41" y="4"/>
                    <a:pt x="34" y="8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1" y="10"/>
                    <a:pt x="30" y="12"/>
                    <a:pt x="28" y="13"/>
                  </a:cubicBezTo>
                  <a:cubicBezTo>
                    <a:pt x="23" y="16"/>
                    <a:pt x="18" y="20"/>
                    <a:pt x="15" y="24"/>
                  </a:cubicBezTo>
                  <a:cubicBezTo>
                    <a:pt x="11" y="28"/>
                    <a:pt x="9" y="33"/>
                    <a:pt x="7" y="38"/>
                  </a:cubicBezTo>
                  <a:cubicBezTo>
                    <a:pt x="5" y="41"/>
                    <a:pt x="3" y="43"/>
                    <a:pt x="2" y="45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0" y="54"/>
                    <a:pt x="0" y="61"/>
                    <a:pt x="0" y="69"/>
                  </a:cubicBezTo>
                  <a:cubicBezTo>
                    <a:pt x="0" y="70"/>
                    <a:pt x="0" y="71"/>
                    <a:pt x="0" y="72"/>
                  </a:cubicBezTo>
                  <a:cubicBezTo>
                    <a:pt x="0" y="76"/>
                    <a:pt x="2" y="80"/>
                    <a:pt x="3" y="84"/>
                  </a:cubicBezTo>
                  <a:cubicBezTo>
                    <a:pt x="4" y="88"/>
                    <a:pt x="5" y="93"/>
                    <a:pt x="7" y="97"/>
                  </a:cubicBezTo>
                  <a:cubicBezTo>
                    <a:pt x="8" y="97"/>
                    <a:pt x="8" y="98"/>
                    <a:pt x="8" y="98"/>
                  </a:cubicBezTo>
                  <a:cubicBezTo>
                    <a:pt x="128" y="316"/>
                    <a:pt x="196" y="492"/>
                    <a:pt x="234" y="682"/>
                  </a:cubicBezTo>
                  <a:cubicBezTo>
                    <a:pt x="273" y="875"/>
                    <a:pt x="281" y="1083"/>
                    <a:pt x="281" y="1361"/>
                  </a:cubicBezTo>
                  <a:cubicBezTo>
                    <a:pt x="281" y="1398"/>
                    <a:pt x="310" y="1427"/>
                    <a:pt x="347" y="1427"/>
                  </a:cubicBezTo>
                  <a:cubicBezTo>
                    <a:pt x="383" y="1427"/>
                    <a:pt x="413" y="1398"/>
                    <a:pt x="413" y="1361"/>
                  </a:cubicBezTo>
                  <a:cubicBezTo>
                    <a:pt x="413" y="1073"/>
                    <a:pt x="404" y="857"/>
                    <a:pt x="364" y="657"/>
                  </a:cubicBezTo>
                  <a:cubicBezTo>
                    <a:pt x="334" y="505"/>
                    <a:pt x="286" y="362"/>
                    <a:pt x="211" y="203"/>
                  </a:cubicBezTo>
                  <a:cubicBezTo>
                    <a:pt x="286" y="236"/>
                    <a:pt x="355" y="249"/>
                    <a:pt x="436" y="183"/>
                  </a:cubicBezTo>
                  <a:cubicBezTo>
                    <a:pt x="475" y="151"/>
                    <a:pt x="475" y="151"/>
                    <a:pt x="475" y="151"/>
                  </a:cubicBezTo>
                  <a:cubicBezTo>
                    <a:pt x="515" y="183"/>
                    <a:pt x="515" y="183"/>
                    <a:pt x="515" y="183"/>
                  </a:cubicBezTo>
                  <a:cubicBezTo>
                    <a:pt x="595" y="249"/>
                    <a:pt x="665" y="237"/>
                    <a:pt x="740" y="204"/>
                  </a:cubicBezTo>
                  <a:cubicBezTo>
                    <a:pt x="664" y="362"/>
                    <a:pt x="616" y="505"/>
                    <a:pt x="586" y="657"/>
                  </a:cubicBezTo>
                  <a:cubicBezTo>
                    <a:pt x="546" y="858"/>
                    <a:pt x="538" y="1073"/>
                    <a:pt x="537" y="1361"/>
                  </a:cubicBezTo>
                  <a:cubicBezTo>
                    <a:pt x="537" y="1398"/>
                    <a:pt x="567" y="1427"/>
                    <a:pt x="603" y="1427"/>
                  </a:cubicBezTo>
                  <a:cubicBezTo>
                    <a:pt x="639" y="1427"/>
                    <a:pt x="669" y="1398"/>
                    <a:pt x="669" y="1361"/>
                  </a:cubicBezTo>
                  <a:cubicBezTo>
                    <a:pt x="669" y="1083"/>
                    <a:pt x="677" y="875"/>
                    <a:pt x="715" y="682"/>
                  </a:cubicBezTo>
                  <a:cubicBezTo>
                    <a:pt x="754" y="492"/>
                    <a:pt x="822" y="316"/>
                    <a:pt x="943" y="98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6" y="92"/>
                    <a:pt x="947" y="86"/>
                    <a:pt x="948" y="80"/>
                  </a:cubicBezTo>
                  <a:cubicBezTo>
                    <a:pt x="949" y="78"/>
                    <a:pt x="950" y="75"/>
                    <a:pt x="950" y="73"/>
                  </a:cubicBezTo>
                  <a:cubicBezTo>
                    <a:pt x="951" y="65"/>
                    <a:pt x="950" y="57"/>
                    <a:pt x="948" y="48"/>
                  </a:cubicBezTo>
                  <a:cubicBezTo>
                    <a:pt x="948" y="48"/>
                    <a:pt x="948" y="48"/>
                    <a:pt x="94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3947127" y="6727380"/>
              <a:ext cx="705165" cy="819307"/>
            </a:xfrm>
            <a:custGeom>
              <a:avLst/>
              <a:gdLst/>
              <a:ahLst/>
              <a:cxnLst/>
              <a:rect l="l" t="t" r="r" b="b"/>
              <a:pathLst>
                <a:path w="2353" h="2737" extrusionOk="0">
                  <a:moveTo>
                    <a:pt x="1626" y="90"/>
                  </a:moveTo>
                  <a:cubicBezTo>
                    <a:pt x="1487" y="32"/>
                    <a:pt x="1335" y="0"/>
                    <a:pt x="1176" y="0"/>
                  </a:cubicBezTo>
                  <a:cubicBezTo>
                    <a:pt x="1017" y="0"/>
                    <a:pt x="865" y="32"/>
                    <a:pt x="726" y="90"/>
                  </a:cubicBezTo>
                  <a:cubicBezTo>
                    <a:pt x="582" y="150"/>
                    <a:pt x="453" y="236"/>
                    <a:pt x="344" y="345"/>
                  </a:cubicBezTo>
                  <a:cubicBezTo>
                    <a:pt x="237" y="452"/>
                    <a:pt x="150" y="581"/>
                    <a:pt x="91" y="724"/>
                  </a:cubicBezTo>
                  <a:cubicBezTo>
                    <a:pt x="89" y="727"/>
                    <a:pt x="89" y="727"/>
                    <a:pt x="89" y="727"/>
                  </a:cubicBezTo>
                  <a:cubicBezTo>
                    <a:pt x="31" y="865"/>
                    <a:pt x="0" y="1017"/>
                    <a:pt x="0" y="1177"/>
                  </a:cubicBezTo>
                  <a:cubicBezTo>
                    <a:pt x="0" y="1303"/>
                    <a:pt x="20" y="1426"/>
                    <a:pt x="58" y="1541"/>
                  </a:cubicBezTo>
                  <a:cubicBezTo>
                    <a:pt x="96" y="1660"/>
                    <a:pt x="154" y="1771"/>
                    <a:pt x="226" y="1870"/>
                  </a:cubicBezTo>
                  <a:cubicBezTo>
                    <a:pt x="350" y="2040"/>
                    <a:pt x="450" y="2149"/>
                    <a:pt x="527" y="2233"/>
                  </a:cubicBezTo>
                  <a:cubicBezTo>
                    <a:pt x="664" y="2384"/>
                    <a:pt x="726" y="2451"/>
                    <a:pt x="726" y="2671"/>
                  </a:cubicBezTo>
                  <a:cubicBezTo>
                    <a:pt x="726" y="2708"/>
                    <a:pt x="755" y="2737"/>
                    <a:pt x="792" y="2737"/>
                  </a:cubicBezTo>
                  <a:cubicBezTo>
                    <a:pt x="1566" y="2737"/>
                    <a:pt x="1566" y="2737"/>
                    <a:pt x="1566" y="2737"/>
                  </a:cubicBezTo>
                  <a:cubicBezTo>
                    <a:pt x="1603" y="2737"/>
                    <a:pt x="1632" y="2708"/>
                    <a:pt x="1632" y="2671"/>
                  </a:cubicBezTo>
                  <a:cubicBezTo>
                    <a:pt x="1632" y="2449"/>
                    <a:pt x="1692" y="2382"/>
                    <a:pt x="1830" y="2230"/>
                  </a:cubicBezTo>
                  <a:cubicBezTo>
                    <a:pt x="1907" y="2145"/>
                    <a:pt x="2005" y="2036"/>
                    <a:pt x="2127" y="1870"/>
                  </a:cubicBezTo>
                  <a:cubicBezTo>
                    <a:pt x="2199" y="1771"/>
                    <a:pt x="2256" y="1660"/>
                    <a:pt x="2295" y="1541"/>
                  </a:cubicBezTo>
                  <a:cubicBezTo>
                    <a:pt x="2333" y="1426"/>
                    <a:pt x="2353" y="1304"/>
                    <a:pt x="2353" y="1177"/>
                  </a:cubicBezTo>
                  <a:cubicBezTo>
                    <a:pt x="2353" y="852"/>
                    <a:pt x="2221" y="557"/>
                    <a:pt x="2008" y="345"/>
                  </a:cubicBezTo>
                  <a:cubicBezTo>
                    <a:pt x="1900" y="236"/>
                    <a:pt x="1770" y="149"/>
                    <a:pt x="1626" y="90"/>
                  </a:cubicBezTo>
                  <a:close/>
                  <a:moveTo>
                    <a:pt x="2169" y="1501"/>
                  </a:moveTo>
                  <a:cubicBezTo>
                    <a:pt x="2135" y="1607"/>
                    <a:pt x="2084" y="1705"/>
                    <a:pt x="2020" y="1792"/>
                  </a:cubicBezTo>
                  <a:cubicBezTo>
                    <a:pt x="1901" y="1955"/>
                    <a:pt x="1806" y="2060"/>
                    <a:pt x="1732" y="2142"/>
                  </a:cubicBezTo>
                  <a:cubicBezTo>
                    <a:pt x="1585" y="2305"/>
                    <a:pt x="1513" y="2385"/>
                    <a:pt x="1501" y="2606"/>
                  </a:cubicBezTo>
                  <a:cubicBezTo>
                    <a:pt x="856" y="2606"/>
                    <a:pt x="856" y="2606"/>
                    <a:pt x="856" y="2606"/>
                  </a:cubicBezTo>
                  <a:cubicBezTo>
                    <a:pt x="845" y="2386"/>
                    <a:pt x="771" y="2306"/>
                    <a:pt x="625" y="2145"/>
                  </a:cubicBezTo>
                  <a:cubicBezTo>
                    <a:pt x="625" y="2145"/>
                    <a:pt x="625" y="2145"/>
                    <a:pt x="625" y="2145"/>
                  </a:cubicBezTo>
                  <a:cubicBezTo>
                    <a:pt x="549" y="2062"/>
                    <a:pt x="452" y="1956"/>
                    <a:pt x="332" y="1792"/>
                  </a:cubicBezTo>
                  <a:cubicBezTo>
                    <a:pt x="268" y="1705"/>
                    <a:pt x="218" y="1606"/>
                    <a:pt x="183" y="1500"/>
                  </a:cubicBezTo>
                  <a:cubicBezTo>
                    <a:pt x="150" y="1399"/>
                    <a:pt x="131" y="1290"/>
                    <a:pt x="131" y="1177"/>
                  </a:cubicBezTo>
                  <a:cubicBezTo>
                    <a:pt x="131" y="1035"/>
                    <a:pt x="160" y="900"/>
                    <a:pt x="211" y="777"/>
                  </a:cubicBezTo>
                  <a:cubicBezTo>
                    <a:pt x="212" y="774"/>
                    <a:pt x="212" y="774"/>
                    <a:pt x="212" y="774"/>
                  </a:cubicBezTo>
                  <a:cubicBezTo>
                    <a:pt x="265" y="648"/>
                    <a:pt x="342" y="534"/>
                    <a:pt x="438" y="438"/>
                  </a:cubicBezTo>
                  <a:cubicBezTo>
                    <a:pt x="534" y="342"/>
                    <a:pt x="649" y="264"/>
                    <a:pt x="777" y="211"/>
                  </a:cubicBezTo>
                  <a:cubicBezTo>
                    <a:pt x="899" y="160"/>
                    <a:pt x="1034" y="132"/>
                    <a:pt x="1176" y="132"/>
                  </a:cubicBezTo>
                  <a:cubicBezTo>
                    <a:pt x="1318" y="132"/>
                    <a:pt x="1453" y="160"/>
                    <a:pt x="1576" y="211"/>
                  </a:cubicBezTo>
                  <a:cubicBezTo>
                    <a:pt x="1703" y="264"/>
                    <a:pt x="1818" y="342"/>
                    <a:pt x="1915" y="438"/>
                  </a:cubicBezTo>
                  <a:cubicBezTo>
                    <a:pt x="2103" y="627"/>
                    <a:pt x="2220" y="888"/>
                    <a:pt x="2220" y="1177"/>
                  </a:cubicBezTo>
                  <a:cubicBezTo>
                    <a:pt x="2220" y="1290"/>
                    <a:pt x="2202" y="1399"/>
                    <a:pt x="2169" y="1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4037175" y="7050792"/>
              <a:ext cx="60878" cy="13697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148" y="216"/>
                  </a:moveTo>
                  <a:cubicBezTo>
                    <a:pt x="138" y="169"/>
                    <a:pt x="133" y="119"/>
                    <a:pt x="133" y="67"/>
                  </a:cubicBezTo>
                  <a:cubicBezTo>
                    <a:pt x="133" y="31"/>
                    <a:pt x="103" y="0"/>
                    <a:pt x="67" y="0"/>
                  </a:cubicBezTo>
                  <a:cubicBezTo>
                    <a:pt x="30" y="0"/>
                    <a:pt x="0" y="31"/>
                    <a:pt x="0" y="67"/>
                  </a:cubicBezTo>
                  <a:cubicBezTo>
                    <a:pt x="0" y="125"/>
                    <a:pt x="6" y="184"/>
                    <a:pt x="18" y="241"/>
                  </a:cubicBezTo>
                  <a:cubicBezTo>
                    <a:pt x="30" y="299"/>
                    <a:pt x="48" y="355"/>
                    <a:pt x="70" y="408"/>
                  </a:cubicBezTo>
                  <a:cubicBezTo>
                    <a:pt x="84" y="442"/>
                    <a:pt x="122" y="457"/>
                    <a:pt x="156" y="443"/>
                  </a:cubicBezTo>
                  <a:cubicBezTo>
                    <a:pt x="189" y="429"/>
                    <a:pt x="205" y="390"/>
                    <a:pt x="191" y="357"/>
                  </a:cubicBezTo>
                  <a:cubicBezTo>
                    <a:pt x="172" y="312"/>
                    <a:pt x="157" y="264"/>
                    <a:pt x="148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4053663" y="6807283"/>
              <a:ext cx="266340" cy="191511"/>
            </a:xfrm>
            <a:custGeom>
              <a:avLst/>
              <a:gdLst/>
              <a:ahLst/>
              <a:cxnLst/>
              <a:rect l="l" t="t" r="r" b="b"/>
              <a:pathLst>
                <a:path w="889" h="636" extrusionOk="0">
                  <a:moveTo>
                    <a:pt x="532" y="190"/>
                  </a:moveTo>
                  <a:cubicBezTo>
                    <a:pt x="578" y="172"/>
                    <a:pt x="625" y="157"/>
                    <a:pt x="675" y="147"/>
                  </a:cubicBezTo>
                  <a:cubicBezTo>
                    <a:pt x="722" y="137"/>
                    <a:pt x="771" y="133"/>
                    <a:pt x="823" y="133"/>
                  </a:cubicBezTo>
                  <a:cubicBezTo>
                    <a:pt x="860" y="133"/>
                    <a:pt x="889" y="103"/>
                    <a:pt x="889" y="67"/>
                  </a:cubicBezTo>
                  <a:cubicBezTo>
                    <a:pt x="889" y="30"/>
                    <a:pt x="860" y="0"/>
                    <a:pt x="823" y="0"/>
                  </a:cubicBezTo>
                  <a:cubicBezTo>
                    <a:pt x="765" y="0"/>
                    <a:pt x="706" y="6"/>
                    <a:pt x="649" y="18"/>
                  </a:cubicBezTo>
                  <a:cubicBezTo>
                    <a:pt x="590" y="30"/>
                    <a:pt x="535" y="47"/>
                    <a:pt x="481" y="69"/>
                  </a:cubicBezTo>
                  <a:cubicBezTo>
                    <a:pt x="429" y="92"/>
                    <a:pt x="379" y="119"/>
                    <a:pt x="333" y="149"/>
                  </a:cubicBezTo>
                  <a:cubicBezTo>
                    <a:pt x="333" y="150"/>
                    <a:pt x="333" y="150"/>
                    <a:pt x="333" y="150"/>
                  </a:cubicBezTo>
                  <a:cubicBezTo>
                    <a:pt x="285" y="182"/>
                    <a:pt x="241" y="218"/>
                    <a:pt x="202" y="257"/>
                  </a:cubicBezTo>
                  <a:cubicBezTo>
                    <a:pt x="163" y="297"/>
                    <a:pt x="127" y="340"/>
                    <a:pt x="95" y="387"/>
                  </a:cubicBezTo>
                  <a:cubicBezTo>
                    <a:pt x="95" y="387"/>
                    <a:pt x="95" y="387"/>
                    <a:pt x="95" y="387"/>
                  </a:cubicBezTo>
                  <a:cubicBezTo>
                    <a:pt x="95" y="388"/>
                    <a:pt x="95" y="388"/>
                    <a:pt x="95" y="388"/>
                  </a:cubicBezTo>
                  <a:cubicBezTo>
                    <a:pt x="64" y="434"/>
                    <a:pt x="37" y="484"/>
                    <a:pt x="15" y="536"/>
                  </a:cubicBezTo>
                  <a:cubicBezTo>
                    <a:pt x="0" y="570"/>
                    <a:pt x="16" y="608"/>
                    <a:pt x="50" y="622"/>
                  </a:cubicBezTo>
                  <a:cubicBezTo>
                    <a:pt x="83" y="636"/>
                    <a:pt x="122" y="621"/>
                    <a:pt x="136" y="587"/>
                  </a:cubicBezTo>
                  <a:cubicBezTo>
                    <a:pt x="155" y="543"/>
                    <a:pt x="178" y="501"/>
                    <a:pt x="204" y="462"/>
                  </a:cubicBezTo>
                  <a:cubicBezTo>
                    <a:pt x="231" y="422"/>
                    <a:pt x="262" y="385"/>
                    <a:pt x="296" y="350"/>
                  </a:cubicBezTo>
                  <a:cubicBezTo>
                    <a:pt x="331" y="316"/>
                    <a:pt x="368" y="285"/>
                    <a:pt x="407" y="259"/>
                  </a:cubicBezTo>
                  <a:cubicBezTo>
                    <a:pt x="447" y="232"/>
                    <a:pt x="489" y="209"/>
                    <a:pt x="532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4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UVOD U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1233036" y="3052175"/>
            <a:ext cx="58395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sr-Latn-RS" sz="20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Obezbeđujemo interaktivne, ažurne, i detaljne podatke otvorene za kompletno prilagođavanje sopstvenim potrebama </a:t>
            </a:r>
            <a:endParaRPr sz="20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64" name="Google Shape;164;p4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165" name="Google Shape;165;p4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" name="Google Shape;166;p4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67" name="Google Shape;167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4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4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40"/>
          <p:cNvSpPr/>
          <p:nvPr/>
        </p:nvSpPr>
        <p:spPr>
          <a:xfrm>
            <a:off x="4320521" y="0"/>
            <a:ext cx="48234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6" name="Google Shape;2286;p40"/>
          <p:cNvSpPr txBox="1"/>
          <p:nvPr/>
        </p:nvSpPr>
        <p:spPr>
          <a:xfrm>
            <a:off x="1060225" y="389425"/>
            <a:ext cx="5739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SPORADIČNA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DIGITALNA TRANSFORMACIJA PRIVREDE</a:t>
            </a:r>
            <a:endParaRPr sz="2200" b="0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287" name="Google Shape;2287;p40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8" name="Google Shape;2288;p40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89" name="Google Shape;2289;p40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90" name="Google Shape;2290;p40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91" name="Google Shape;2291;p40"/>
          <p:cNvGraphicFramePr/>
          <p:nvPr/>
        </p:nvGraphicFramePr>
        <p:xfrm>
          <a:off x="343578" y="1226766"/>
          <a:ext cx="3976800" cy="346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92" name="Google Shape;2292;p40"/>
          <p:cNvSpPr txBox="1"/>
          <p:nvPr/>
        </p:nvSpPr>
        <p:spPr>
          <a:xfrm>
            <a:off x="4517617" y="1376238"/>
            <a:ext cx="3327000" cy="3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r-Latn-RS"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Zaostatak u digitalizaciji i inovacijama za EU, dok su SAD i Kina značajno ispred.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r-Latn-RS"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Koriste se uglavnom bazična rešenja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r-Latn-RS"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ERP – kičmu digitalizacije – koristi tek svaka peta kompanija</a:t>
            </a:r>
            <a:br>
              <a:rPr lang="sr-Latn-RS"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sr-Latn-RS" sz="1200" b="0" i="1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povećava se gap u odnosu na EU</a:t>
            </a:r>
            <a:endParaRPr sz="1600" b="0" i="1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93" name="Google Shape;2293;p40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294" name="Google Shape;2294;p40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295" name="Google Shape;2295;p40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6" name="Google Shape;2296;p40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297" name="Google Shape;2297;p4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8" name="Google Shape;2298;p4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9" name="Google Shape;2299;p40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0" name="Google Shape;2300;p40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41"/>
          <p:cNvSpPr/>
          <p:nvPr/>
        </p:nvSpPr>
        <p:spPr>
          <a:xfrm>
            <a:off x="4320521" y="0"/>
            <a:ext cx="48234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07" name="Google Shape;2307;p41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8" name="Google Shape;2308;p41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NEAMBICIOZNA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ZELENA TRANZICIJA</a:t>
            </a:r>
            <a:endParaRPr sz="2200" b="0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309" name="Google Shape;2309;p41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0" name="Google Shape;2310;p41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1" name="Google Shape;2311;p41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12" name="Google Shape;2312;p41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3" name="Google Shape;2313;p41"/>
          <p:cNvSpPr txBox="1"/>
          <p:nvPr/>
        </p:nvSpPr>
        <p:spPr>
          <a:xfrm>
            <a:off x="4320521" y="1068932"/>
            <a:ext cx="3568200" cy="3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Mali broj kompanija (≈15%) sprovodi ili planira ulaganja u neki aspekt zelene tranzicije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 postoje konkretne barijere: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Finansije najveća (25%)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Raste broj onih koji regulativu vide kao prepreku </a:t>
            </a:r>
            <a:r>
              <a:rPr lang="sr-Latn-RS" sz="1200" b="0" i="1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(uglavnom srednji i veliki)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Preduzeća ne investiraju: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 vide „zeleno“ kao prioritet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Nisu svesni nadolazećih obaveza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300"/>
              </a:spcBef>
              <a:spcAft>
                <a:spcPts val="180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 postoji jasan strateški putokaz</a:t>
            </a:r>
            <a:endParaRPr/>
          </a:p>
        </p:txBody>
      </p:sp>
      <p:graphicFrame>
        <p:nvGraphicFramePr>
          <p:cNvPr id="2314" name="Google Shape;2314;p41"/>
          <p:cNvGraphicFramePr/>
          <p:nvPr/>
        </p:nvGraphicFramePr>
        <p:xfrm>
          <a:off x="179177" y="1204333"/>
          <a:ext cx="4090800" cy="34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15" name="Google Shape;2315;p41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316" name="Google Shape;2316;p41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317" name="Google Shape;2317;p41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18" name="Google Shape;2318;p41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319" name="Google Shape;2319;p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0" name="Google Shape;2320;p4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1" name="Google Shape;2321;p41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2" name="Google Shape;2322;p41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42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42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NEAMBICIOZNA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ZELENA TRANZICIJA</a:t>
            </a:r>
            <a:endParaRPr sz="2200" b="0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330" name="Google Shape;2330;p42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1" name="Google Shape;2331;p42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2" name="Google Shape;2332;p42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33" name="Google Shape;2333;p42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4" name="Google Shape;2334;p42"/>
          <p:cNvGrpSpPr/>
          <p:nvPr/>
        </p:nvGrpSpPr>
        <p:grpSpPr>
          <a:xfrm>
            <a:off x="297732" y="1172495"/>
            <a:ext cx="3641106" cy="3413185"/>
            <a:chOff x="313954" y="845814"/>
            <a:chExt cx="4017107" cy="3765650"/>
          </a:xfrm>
        </p:grpSpPr>
        <p:graphicFrame>
          <p:nvGraphicFramePr>
            <p:cNvPr id="2335" name="Google Shape;2335;p42"/>
            <p:cNvGraphicFramePr/>
            <p:nvPr/>
          </p:nvGraphicFramePr>
          <p:xfrm>
            <a:off x="313954" y="845814"/>
            <a:ext cx="4017107" cy="3765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36" name="Google Shape;2336;p42"/>
            <p:cNvSpPr/>
            <p:nvPr/>
          </p:nvSpPr>
          <p:spPr>
            <a:xfrm>
              <a:off x="1263521" y="1349275"/>
              <a:ext cx="2149200" cy="2149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800" b="1" i="0" u="none" strike="noStrike" cap="none">
                  <a:solidFill>
                    <a:srgbClr val="00303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2.8% </a:t>
              </a:r>
              <a:r>
                <a:rPr lang="sr-Latn-RS" sz="1800" b="0" i="0" u="none" strike="noStrike" cap="none">
                  <a:solidFill>
                    <a:srgbClr val="00303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potrošnje energije dolazi iz OIE</a:t>
              </a:r>
              <a:endParaRPr sz="1800" b="0" i="0" u="none" strike="noStrike" cap="none">
                <a:solidFill>
                  <a:srgbClr val="00303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337" name="Google Shape;2337;p42"/>
          <p:cNvSpPr/>
          <p:nvPr/>
        </p:nvSpPr>
        <p:spPr>
          <a:xfrm>
            <a:off x="3925938" y="1309306"/>
            <a:ext cx="2667900" cy="2667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r-Latn-RS" sz="20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14%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8" name="Google Shape;2338;p42"/>
          <p:cNvSpPr/>
          <p:nvPr/>
        </p:nvSpPr>
        <p:spPr>
          <a:xfrm>
            <a:off x="4644728" y="2669063"/>
            <a:ext cx="1243200" cy="12432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r-Latn-RS" sz="2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2%</a:t>
            </a:r>
            <a:endParaRPr sz="20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39" name="Google Shape;2339;p42"/>
          <p:cNvCxnSpPr/>
          <p:nvPr/>
        </p:nvCxnSpPr>
        <p:spPr>
          <a:xfrm>
            <a:off x="5637770" y="2040617"/>
            <a:ext cx="1636500" cy="0"/>
          </a:xfrm>
          <a:prstGeom prst="straightConnector1">
            <a:avLst/>
          </a:prstGeom>
          <a:noFill/>
          <a:ln w="12700" cap="rnd" cmpd="sng">
            <a:solidFill>
              <a:srgbClr val="00303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40" name="Google Shape;2340;p42"/>
          <p:cNvCxnSpPr/>
          <p:nvPr/>
        </p:nvCxnSpPr>
        <p:spPr>
          <a:xfrm>
            <a:off x="5637770" y="3301989"/>
            <a:ext cx="1636500" cy="0"/>
          </a:xfrm>
          <a:prstGeom prst="straightConnector1">
            <a:avLst/>
          </a:prstGeom>
          <a:noFill/>
          <a:ln w="12700" cap="rnd" cmpd="sng">
            <a:solidFill>
              <a:srgbClr val="00303C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41" name="Google Shape;2341;p42"/>
          <p:cNvCxnSpPr/>
          <p:nvPr/>
        </p:nvCxnSpPr>
        <p:spPr>
          <a:xfrm>
            <a:off x="3264711" y="1970094"/>
            <a:ext cx="963300" cy="0"/>
          </a:xfrm>
          <a:prstGeom prst="straightConnector1">
            <a:avLst/>
          </a:prstGeom>
          <a:noFill/>
          <a:ln w="12700" cap="rnd" cmpd="sng">
            <a:solidFill>
              <a:srgbClr val="00303C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42" name="Google Shape;2342;p42"/>
          <p:cNvSpPr txBox="1"/>
          <p:nvPr/>
        </p:nvSpPr>
        <p:spPr>
          <a:xfrm>
            <a:off x="6602104" y="2127157"/>
            <a:ext cx="10437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OIE ≈ 24% ukupne potrošnje energije</a:t>
            </a:r>
            <a:endParaRPr/>
          </a:p>
        </p:txBody>
      </p:sp>
      <p:sp>
        <p:nvSpPr>
          <p:cNvPr id="2343" name="Google Shape;2343;p42"/>
          <p:cNvSpPr txBox="1"/>
          <p:nvPr/>
        </p:nvSpPr>
        <p:spPr>
          <a:xfrm>
            <a:off x="6598338" y="3397396"/>
            <a:ext cx="10437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OIE &gt; 50% ukupne potrošnje energije</a:t>
            </a:r>
            <a:endParaRPr/>
          </a:p>
        </p:txBody>
      </p:sp>
      <p:sp>
        <p:nvSpPr>
          <p:cNvPr id="2344" name="Google Shape;2344;p42"/>
          <p:cNvSpPr txBox="1"/>
          <p:nvPr/>
        </p:nvSpPr>
        <p:spPr>
          <a:xfrm>
            <a:off x="1482388" y="4191119"/>
            <a:ext cx="1328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r-Latn-RS" sz="1100" b="0" i="0" u="none" strike="noStrike" cap="none">
                <a:solidFill>
                  <a:srgbClr val="616161"/>
                </a:solidFill>
                <a:latin typeface="Montserrat"/>
                <a:ea typeface="Montserrat"/>
                <a:cs typeface="Montserrat"/>
                <a:sym typeface="Montserrat"/>
              </a:rPr>
              <a:t>% domaćih MSP</a:t>
            </a:r>
            <a:endParaRPr sz="1300"/>
          </a:p>
        </p:txBody>
      </p:sp>
      <p:sp>
        <p:nvSpPr>
          <p:cNvPr id="2345" name="Google Shape;2345;p42"/>
          <p:cNvSpPr txBox="1"/>
          <p:nvPr/>
        </p:nvSpPr>
        <p:spPr>
          <a:xfrm>
            <a:off x="6268855" y="1179439"/>
            <a:ext cx="13092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Vodeći sektori:</a:t>
            </a:r>
            <a:endParaRPr/>
          </a:p>
          <a:p>
            <a:pPr marL="358775" marR="0" lvl="0" indent="-92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High-tech</a:t>
            </a:r>
            <a:endParaRPr/>
          </a:p>
          <a:p>
            <a:pPr marL="358775" marR="0" lvl="0" indent="-92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Agrifood</a:t>
            </a:r>
            <a:endParaRPr/>
          </a:p>
          <a:p>
            <a:pPr marL="358775" marR="0" lvl="0" indent="-92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Low-tech</a:t>
            </a:r>
            <a:endParaRPr/>
          </a:p>
        </p:txBody>
      </p:sp>
      <p:sp>
        <p:nvSpPr>
          <p:cNvPr id="2346" name="Google Shape;2346;p42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347" name="Google Shape;2347;p42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348" name="Google Shape;2348;p42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49" name="Google Shape;2349;p42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350" name="Google Shape;2350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1" name="Google Shape;2351;p4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2" name="Google Shape;2352;p42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3" name="Google Shape;2353;p42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43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0" name="Google Shape;2360;p43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PREDUZEĆA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OPTIMISTIČNA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361" name="Google Shape;2361;p43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2" name="Google Shape;2362;p43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3" name="Google Shape;2363;p43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64" name="Google Shape;2364;p43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5" name="Google Shape;2365;p43"/>
          <p:cNvSpPr txBox="1"/>
          <p:nvPr/>
        </p:nvSpPr>
        <p:spPr>
          <a:xfrm>
            <a:off x="934797" y="964613"/>
            <a:ext cx="64848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Dobro poznata otpornost na krize i sposobnost prilagođavanja.</a:t>
            </a:r>
            <a:endParaRPr/>
          </a:p>
          <a:p>
            <a:pPr marL="898525" marR="0" lvl="0" indent="-179387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 dalje značajne rezerve – bez krize likvidnosti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Najveći broj preduzeća očekuje umeren rast prihoda (9-10%) nakon „sušne“ godine.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 planiraju značajnije uvećanje broja zaposlenih.</a:t>
            </a:r>
            <a:b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sr-Latn-RS" sz="1100" b="0" i="1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(2.1% prosek, na medijani bez promena)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Očekuje se umeren oporavak evropske privrede. Ipak, treba biti oprezan:</a:t>
            </a:r>
            <a:endParaRPr/>
          </a:p>
          <a:p>
            <a:pPr marL="898525" marR="0" lvl="0" indent="-182562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100"/>
              <a:buFont typeface="Arial"/>
              <a:buChar char="•"/>
            </a:pPr>
            <a:r>
              <a:rPr lang="sr-Latn-RS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Još uvek slab sentiment u EU27; minimalan rast izvoza prerađivačke industrije u Q1 2024 (bez ruda metala i prehrambene)</a:t>
            </a:r>
            <a:endParaRPr/>
          </a:p>
          <a:p>
            <a:pPr marL="898525" marR="0" lvl="0" indent="-182562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7F707"/>
              </a:buClr>
              <a:buSzPts val="1100"/>
              <a:buFont typeface="Arial"/>
              <a:buChar char="•"/>
            </a:pPr>
            <a:r>
              <a:rPr lang="sr-Latn-RS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Fokus preduzeća na „povraćaj” propuštenih prihoda/profita, </a:t>
            </a:r>
            <a:br>
              <a:rPr lang="sr-Latn-RS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sr-Latn-RS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ali potrebno je i „pokrenuti” investicije</a:t>
            </a:r>
            <a:endParaRPr sz="12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66" name="Google Shape;2366;p43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367" name="Google Shape;2367;p43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368" name="Google Shape;2368;p43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69" name="Google Shape;2369;p43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370" name="Google Shape;2370;p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1" name="Google Shape;2371;p4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2" name="Google Shape;2372;p43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3" name="Google Shape;2373;p43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44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0" name="Google Shape;2380;p44"/>
          <p:cNvSpPr txBox="1"/>
          <p:nvPr/>
        </p:nvSpPr>
        <p:spPr>
          <a:xfrm>
            <a:off x="1060225" y="389425"/>
            <a:ext cx="5739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(NE)STIMULATIVNO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POSLOVNO OKRUŽENJE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381" name="Google Shape;2381;p44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2" name="Google Shape;2382;p44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3" name="Google Shape;2383;p44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84" name="Google Shape;2384;p44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5" name="Google Shape;2385;p44"/>
          <p:cNvSpPr txBox="1"/>
          <p:nvPr/>
        </p:nvSpPr>
        <p:spPr>
          <a:xfrm>
            <a:off x="1060225" y="1373331"/>
            <a:ext cx="231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Preduzeća su uglavnom zadovoljna: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86" name="Google Shape;2386;p44"/>
          <p:cNvCxnSpPr/>
          <p:nvPr/>
        </p:nvCxnSpPr>
        <p:spPr>
          <a:xfrm rot="10800000">
            <a:off x="3930031" y="1355631"/>
            <a:ext cx="0" cy="2020800"/>
          </a:xfrm>
          <a:prstGeom prst="straightConnector1">
            <a:avLst/>
          </a:prstGeom>
          <a:noFill/>
          <a:ln w="19050" cap="flat" cmpd="sng">
            <a:solidFill>
              <a:srgbClr val="009C97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387" name="Google Shape;2387;p44"/>
          <p:cNvSpPr txBox="1"/>
          <p:nvPr/>
        </p:nvSpPr>
        <p:spPr>
          <a:xfrm>
            <a:off x="4487633" y="1373331"/>
            <a:ext cx="256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Preduzeća su uglavnom nezadovoljna sa:</a:t>
            </a:r>
            <a:endParaRPr/>
          </a:p>
        </p:txBody>
      </p:sp>
      <p:sp>
        <p:nvSpPr>
          <p:cNvPr id="2388" name="Google Shape;2388;p44"/>
          <p:cNvSpPr txBox="1"/>
          <p:nvPr/>
        </p:nvSpPr>
        <p:spPr>
          <a:xfrm>
            <a:off x="1060225" y="1860325"/>
            <a:ext cx="2681100" cy="17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Kvalitetom i dostupnošću digitalnih usluga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Saobraćajnom infrastrukturom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Velike kompanije zadovoljne tretmanom privrede i predvidivošću propisa</a:t>
            </a:r>
            <a:endParaRPr/>
          </a:p>
        </p:txBody>
      </p:sp>
      <p:sp>
        <p:nvSpPr>
          <p:cNvPr id="2389" name="Google Shape;2389;p44"/>
          <p:cNvSpPr txBox="1"/>
          <p:nvPr/>
        </p:nvSpPr>
        <p:spPr>
          <a:xfrm>
            <a:off x="4487633" y="1824178"/>
            <a:ext cx="2681100" cy="2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Poreskim opterećenjem zarada i dobiti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Pouzdanošću, dostupnošću i cenom električne energije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Dostupnošću i cenom građevinskog zemljišta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Promenom cena (značajno bolja situacija u 2024)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sr-Latn-RS" sz="1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Veće srednje kompanije i na: korupciju, devizni kurs, i regulatornu predvidivost.</a:t>
            </a:r>
            <a:endParaRPr/>
          </a:p>
        </p:txBody>
      </p:sp>
      <p:sp>
        <p:nvSpPr>
          <p:cNvPr id="2390" name="Google Shape;2390;p44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391" name="Google Shape;2391;p44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392" name="Google Shape;2392;p44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93" name="Google Shape;2393;p44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394" name="Google Shape;2394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5" name="Google Shape;2395;p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6" name="Google Shape;2396;p44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7" name="Google Shape;2397;p44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3C"/>
        </a:solidFill>
        <a:effectLst/>
      </p:bgPr>
    </p:bg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5"/>
          <p:cNvSpPr txBox="1"/>
          <p:nvPr/>
        </p:nvSpPr>
        <p:spPr>
          <a:xfrm>
            <a:off x="1060225" y="423675"/>
            <a:ext cx="573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4200">
                <a:solidFill>
                  <a:srgbClr val="C7F70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REZULTATI</a:t>
            </a:r>
            <a:endParaRPr sz="4200" i="0" u="none" strike="noStrike" cap="none">
              <a:solidFill>
                <a:srgbClr val="C7F70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2404" name="Google Shape;2404;p45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5" name="Google Shape;2405;p45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6" name="Google Shape;2406;p45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07" name="Google Shape;2407;p45"/>
          <p:cNvSpPr txBox="1"/>
          <p:nvPr/>
        </p:nvSpPr>
        <p:spPr>
          <a:xfrm>
            <a:off x="382800" y="4813500"/>
            <a:ext cx="44691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sr-Latn-RS" sz="700" dirty="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lang="sr-Latn-RS" sz="7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08" name="Google Shape;2408;p45"/>
          <p:cNvSpPr txBox="1"/>
          <p:nvPr/>
        </p:nvSpPr>
        <p:spPr>
          <a:xfrm>
            <a:off x="1060225" y="1070171"/>
            <a:ext cx="47727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sr-Latn-RS" sz="1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MSP KOMPAS INDEXA</a:t>
            </a:r>
            <a:endParaRPr sz="10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409" name="Google Shape;24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900" y="2942450"/>
            <a:ext cx="1594501" cy="159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46"/>
          <p:cNvSpPr/>
          <p:nvPr/>
        </p:nvSpPr>
        <p:spPr>
          <a:xfrm>
            <a:off x="3110523" y="0"/>
            <a:ext cx="60336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16" name="Google Shape;2416;p46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7" name="Google Shape;2417;p46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8" name="Google Shape;2418;p46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9" name="Google Shape;2419;p46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20" name="Google Shape;2420;p46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1" name="Google Shape;2421;p46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INDEKS </a:t>
            </a:r>
            <a:r>
              <a:rPr lang="sr-Latn-RS" sz="2200" b="1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</a:t>
            </a:r>
            <a:endParaRPr sz="2200" b="1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422" name="Google Shape;2422;p46"/>
          <p:cNvGrpSpPr/>
          <p:nvPr/>
        </p:nvGrpSpPr>
        <p:grpSpPr>
          <a:xfrm>
            <a:off x="20208" y="812312"/>
            <a:ext cx="2961101" cy="2102768"/>
            <a:chOff x="382800" y="773719"/>
            <a:chExt cx="3156488" cy="2241518"/>
          </a:xfrm>
        </p:grpSpPr>
        <p:graphicFrame>
          <p:nvGraphicFramePr>
            <p:cNvPr id="2423" name="Google Shape;2423;p46"/>
            <p:cNvGraphicFramePr/>
            <p:nvPr/>
          </p:nvGraphicFramePr>
          <p:xfrm>
            <a:off x="382800" y="773719"/>
            <a:ext cx="3156488" cy="22415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24" name="Google Shape;2424;p46"/>
            <p:cNvSpPr/>
            <p:nvPr/>
          </p:nvSpPr>
          <p:spPr>
            <a:xfrm>
              <a:off x="1179249" y="1120969"/>
              <a:ext cx="1556201" cy="155620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 b="1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42.0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2400" b="0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/100</a:t>
              </a:r>
              <a:endParaRPr sz="1600" b="0" i="0" u="none" strike="noStrike" cap="none">
                <a:solidFill>
                  <a:srgbClr val="1645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425" name="Google Shape;2425;p46"/>
          <p:cNvSpPr txBox="1"/>
          <p:nvPr/>
        </p:nvSpPr>
        <p:spPr>
          <a:xfrm>
            <a:off x="3212344" y="872103"/>
            <a:ext cx="45405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Snage:</a:t>
            </a:r>
            <a:endParaRPr sz="2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sr-Latn-RS" sz="1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Poslovna očekivanja preduzeća (51.7)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Optimizam u pogledu rasta prihoda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Rezerve koje preduzeća imaju</a:t>
            </a:r>
            <a:endParaRPr/>
          </a:p>
          <a:p>
            <a:pPr marL="1438275" marR="0" lvl="2" indent="-17938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Niska zaduženost</a:t>
            </a:r>
            <a:endParaRPr/>
          </a:p>
          <a:p>
            <a:pPr marL="1438275" marR="0" lvl="2" indent="-179387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Relativno visoke margine</a:t>
            </a:r>
            <a:endParaRPr/>
          </a:p>
        </p:txBody>
      </p:sp>
      <p:graphicFrame>
        <p:nvGraphicFramePr>
          <p:cNvPr id="2426" name="Google Shape;2426;p46"/>
          <p:cNvGraphicFramePr/>
          <p:nvPr/>
        </p:nvGraphicFramePr>
        <p:xfrm>
          <a:off x="384086" y="3387046"/>
          <a:ext cx="2597275" cy="1200025"/>
        </p:xfrm>
        <a:graphic>
          <a:graphicData uri="http://schemas.openxmlformats.org/drawingml/2006/table">
            <a:tbl>
              <a:tblPr>
                <a:noFill/>
                <a:tableStyleId>{CBC2D393-C3CF-4A19-89A0-808176BAE326}</a:tableStyleId>
              </a:tblPr>
              <a:tblGrid>
                <a:gridCol w="193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1.2 Poslovna situacija u narednih 12 meseci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60.5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1.5 Petogodišnja razvojna vizija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71.6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1.7 EBITDA Margin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67.5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1.10 Debt-to-Equity Ratio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u="none" strike="noStrike" cap="non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75.8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27" name="Google Shape;2427;p46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428" name="Google Shape;2428;p46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429" name="Google Shape;2429;p46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30" name="Google Shape;2430;p46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431" name="Google Shape;2431;p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2" name="Google Shape;2432;p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3" name="Google Shape;2433;p46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4" name="Google Shape;2434;p46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p47"/>
          <p:cNvSpPr/>
          <p:nvPr/>
        </p:nvSpPr>
        <p:spPr>
          <a:xfrm>
            <a:off x="3110523" y="0"/>
            <a:ext cx="60336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41" name="Google Shape;2441;p47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2" name="Google Shape;2442;p47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3" name="Google Shape;2443;p47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4" name="Google Shape;2444;p47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45" name="Google Shape;2445;p47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6" name="Google Shape;2446;p47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INDEKS </a:t>
            </a:r>
            <a:r>
              <a:rPr lang="sr-Latn-RS" sz="2200" b="1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</a:t>
            </a:r>
            <a:endParaRPr sz="2200" b="1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447" name="Google Shape;2447;p47"/>
          <p:cNvGrpSpPr/>
          <p:nvPr/>
        </p:nvGrpSpPr>
        <p:grpSpPr>
          <a:xfrm>
            <a:off x="20208" y="812312"/>
            <a:ext cx="2961101" cy="2102768"/>
            <a:chOff x="382800" y="773719"/>
            <a:chExt cx="3156488" cy="2241518"/>
          </a:xfrm>
        </p:grpSpPr>
        <p:graphicFrame>
          <p:nvGraphicFramePr>
            <p:cNvPr id="2448" name="Google Shape;2448;p47"/>
            <p:cNvGraphicFramePr/>
            <p:nvPr/>
          </p:nvGraphicFramePr>
          <p:xfrm>
            <a:off x="382800" y="773719"/>
            <a:ext cx="3156488" cy="22415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49" name="Google Shape;2449;p47"/>
            <p:cNvSpPr/>
            <p:nvPr/>
          </p:nvSpPr>
          <p:spPr>
            <a:xfrm>
              <a:off x="1179249" y="1120969"/>
              <a:ext cx="1556201" cy="155620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 b="1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42.0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2400" b="0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/100</a:t>
              </a:r>
              <a:endParaRPr sz="1600" b="0" i="0" u="none" strike="noStrike" cap="none">
                <a:solidFill>
                  <a:srgbClr val="1645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450" name="Google Shape;2450;p47"/>
          <p:cNvSpPr txBox="1"/>
          <p:nvPr/>
        </p:nvSpPr>
        <p:spPr>
          <a:xfrm>
            <a:off x="3212344" y="872103"/>
            <a:ext cx="45405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Snage:</a:t>
            </a:r>
            <a:endParaRPr sz="2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sr-Latn-RS" sz="1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Aspekti digitalne transformacije (55.6)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Bazična aplikacija</a:t>
            </a:r>
            <a:endParaRPr/>
          </a:p>
        </p:txBody>
      </p:sp>
      <p:graphicFrame>
        <p:nvGraphicFramePr>
          <p:cNvPr id="2451" name="Google Shape;2451;p47"/>
          <p:cNvGraphicFramePr/>
          <p:nvPr/>
        </p:nvGraphicFramePr>
        <p:xfrm>
          <a:off x="384086" y="3262865"/>
          <a:ext cx="2597275" cy="1343150"/>
        </p:xfrm>
        <a:graphic>
          <a:graphicData uri="http://schemas.openxmlformats.org/drawingml/2006/table">
            <a:tbl>
              <a:tblPr>
                <a:noFill/>
                <a:tableStyleId>{CBC2D393-C3CF-4A19-89A0-808176BAE326}</a:tableStyleId>
              </a:tblPr>
              <a:tblGrid>
                <a:gridCol w="193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 4.2 Internet sajt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84.3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5.1  Zapošljavanje IKT stručnjaci </a:t>
                      </a:r>
                      <a:endParaRPr/>
                    </a:p>
                  </a:txBody>
                  <a:tcPr marL="6857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89.2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5.7 Klaud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857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74.4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5.8 Internet speed</a:t>
                      </a:r>
                      <a:endParaRPr/>
                    </a:p>
                  </a:txBody>
                  <a:tcPr marL="6857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85.8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2" name="Google Shape;2452;p47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453" name="Google Shape;2453;p47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454" name="Google Shape;2454;p47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55" name="Google Shape;2455;p47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456" name="Google Shape;2456;p4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7" name="Google Shape;2457;p4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8" name="Google Shape;2458;p47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9" name="Google Shape;2459;p47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48"/>
          <p:cNvSpPr/>
          <p:nvPr/>
        </p:nvSpPr>
        <p:spPr>
          <a:xfrm>
            <a:off x="3110523" y="0"/>
            <a:ext cx="60336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66" name="Google Shape;2466;p48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7" name="Google Shape;2467;p48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8" name="Google Shape;2468;p48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9" name="Google Shape;2469;p48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70" name="Google Shape;2470;p48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1" name="Google Shape;2471;p48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INDEKS </a:t>
            </a:r>
            <a:r>
              <a:rPr lang="sr-Latn-RS" sz="2200" b="1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</a:t>
            </a:r>
            <a:endParaRPr sz="2200" b="1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472" name="Google Shape;2472;p48"/>
          <p:cNvGrpSpPr/>
          <p:nvPr/>
        </p:nvGrpSpPr>
        <p:grpSpPr>
          <a:xfrm>
            <a:off x="20208" y="812312"/>
            <a:ext cx="2961101" cy="2102768"/>
            <a:chOff x="382800" y="773719"/>
            <a:chExt cx="3156488" cy="2241518"/>
          </a:xfrm>
        </p:grpSpPr>
        <p:graphicFrame>
          <p:nvGraphicFramePr>
            <p:cNvPr id="2473" name="Google Shape;2473;p48"/>
            <p:cNvGraphicFramePr/>
            <p:nvPr/>
          </p:nvGraphicFramePr>
          <p:xfrm>
            <a:off x="382800" y="773719"/>
            <a:ext cx="3156488" cy="22415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74" name="Google Shape;2474;p48"/>
            <p:cNvSpPr/>
            <p:nvPr/>
          </p:nvSpPr>
          <p:spPr>
            <a:xfrm>
              <a:off x="1179249" y="1120969"/>
              <a:ext cx="1556201" cy="155620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 b="1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42.0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2400" b="0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/100</a:t>
              </a:r>
              <a:endParaRPr sz="1600" b="0" i="0" u="none" strike="noStrike" cap="none">
                <a:solidFill>
                  <a:srgbClr val="1645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475" name="Google Shape;2475;p48"/>
          <p:cNvSpPr txBox="1"/>
          <p:nvPr/>
        </p:nvSpPr>
        <p:spPr>
          <a:xfrm>
            <a:off x="3212344" y="872103"/>
            <a:ext cx="45405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Snage:</a:t>
            </a:r>
            <a:endParaRPr sz="2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sr-Latn-RS" sz="1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Aspekti ljudskih resursa (41.2)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Veštine radne snage</a:t>
            </a:r>
            <a:endParaRPr/>
          </a:p>
        </p:txBody>
      </p:sp>
      <p:graphicFrame>
        <p:nvGraphicFramePr>
          <p:cNvPr id="2476" name="Google Shape;2476;p48"/>
          <p:cNvGraphicFramePr/>
          <p:nvPr/>
        </p:nvGraphicFramePr>
        <p:xfrm>
          <a:off x="384086" y="3387046"/>
          <a:ext cx="2597275" cy="1235465"/>
        </p:xfrm>
        <a:graphic>
          <a:graphicData uri="http://schemas.openxmlformats.org/drawingml/2006/table">
            <a:tbl>
              <a:tblPr>
                <a:noFill/>
                <a:tableStyleId>{CBC2D393-C3CF-4A19-89A0-808176BAE326}</a:tableStyleId>
              </a:tblPr>
              <a:tblGrid>
                <a:gridCol w="193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3.1 Tehničke veštine za obavljanje posla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857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58.0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3.2 Socijalne veštine i veštine komunikacije</a:t>
                      </a:r>
                      <a:endParaRPr/>
                    </a:p>
                  </a:txBody>
                  <a:tcPr marL="6857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59.7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3.3 Digitalne veštine</a:t>
                      </a:r>
                      <a:endParaRPr/>
                    </a:p>
                  </a:txBody>
                  <a:tcPr marL="6857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61.5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3.5 Ocena spremnosti vaših zaposlenih da uče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857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61.2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77" name="Google Shape;2477;p48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478" name="Google Shape;2478;p48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479" name="Google Shape;2479;p48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80" name="Google Shape;2480;p48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481" name="Google Shape;2481;p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2" name="Google Shape;2482;p4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3" name="Google Shape;2483;p48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4" name="Google Shape;2484;p48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49"/>
          <p:cNvSpPr/>
          <p:nvPr/>
        </p:nvSpPr>
        <p:spPr>
          <a:xfrm>
            <a:off x="3110523" y="0"/>
            <a:ext cx="60336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91" name="Google Shape;2491;p49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2" name="Google Shape;2492;p49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3" name="Google Shape;2493;p49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4" name="Google Shape;2494;p49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95" name="Google Shape;2495;p49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6" name="Google Shape;2496;p49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INDEKS </a:t>
            </a:r>
            <a:r>
              <a:rPr lang="sr-Latn-RS" sz="2200" b="1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</a:t>
            </a:r>
            <a:endParaRPr sz="2200" b="1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497" name="Google Shape;2497;p49"/>
          <p:cNvGrpSpPr/>
          <p:nvPr/>
        </p:nvGrpSpPr>
        <p:grpSpPr>
          <a:xfrm>
            <a:off x="20208" y="812312"/>
            <a:ext cx="2961101" cy="2102768"/>
            <a:chOff x="382800" y="773719"/>
            <a:chExt cx="3156488" cy="2241518"/>
          </a:xfrm>
        </p:grpSpPr>
        <p:graphicFrame>
          <p:nvGraphicFramePr>
            <p:cNvPr id="2498" name="Google Shape;2498;p49"/>
            <p:cNvGraphicFramePr/>
            <p:nvPr/>
          </p:nvGraphicFramePr>
          <p:xfrm>
            <a:off x="382800" y="773719"/>
            <a:ext cx="3156488" cy="22415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99" name="Google Shape;2499;p49"/>
            <p:cNvSpPr/>
            <p:nvPr/>
          </p:nvSpPr>
          <p:spPr>
            <a:xfrm>
              <a:off x="1179249" y="1120969"/>
              <a:ext cx="1556201" cy="155620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 b="1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42.0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2400" b="0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/100</a:t>
              </a:r>
              <a:endParaRPr sz="1600" b="0" i="0" u="none" strike="noStrike" cap="none">
                <a:solidFill>
                  <a:srgbClr val="1645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500" name="Google Shape;2500;p49"/>
          <p:cNvSpPr txBox="1"/>
          <p:nvPr/>
        </p:nvSpPr>
        <p:spPr>
          <a:xfrm>
            <a:off x="3212344" y="872103"/>
            <a:ext cx="45405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Slabosti:</a:t>
            </a:r>
            <a:endParaRPr sz="2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sr-Latn-RS" sz="1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Aspekti ljudskih resursa (41.2)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Mogućnost pronalaženja novih zaposlenih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Specijalizovane obuke zaposlenih</a:t>
            </a:r>
            <a:endParaRPr sz="1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2501" name="Google Shape;2501;p49"/>
          <p:cNvGraphicFramePr/>
          <p:nvPr/>
        </p:nvGraphicFramePr>
        <p:xfrm>
          <a:off x="384086" y="3577159"/>
          <a:ext cx="2597275" cy="777250"/>
        </p:xfrm>
        <a:graphic>
          <a:graphicData uri="http://schemas.openxmlformats.org/drawingml/2006/table">
            <a:tbl>
              <a:tblPr>
                <a:noFill/>
                <a:tableStyleId>{CBC2D393-C3CF-4A19-89A0-808176BAE326}</a:tableStyleId>
              </a:tblPr>
              <a:tblGrid>
                <a:gridCol w="193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0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3.4 Procenat zaposlenih koji je prošao specijalizovane obuke</a:t>
                      </a:r>
                      <a:endParaRPr/>
                    </a:p>
                  </a:txBody>
                  <a:tcPr marL="6857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0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21.3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0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3.7 Izazov da se pronađu novi zaposleni</a:t>
                      </a:r>
                      <a:endParaRPr/>
                    </a:p>
                  </a:txBody>
                  <a:tcPr marL="6857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0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21.2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02" name="Google Shape;2502;p49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503" name="Google Shape;2503;p49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504" name="Google Shape;2504;p49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05" name="Google Shape;2505;p49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506" name="Google Shape;2506;p4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7" name="Google Shape;2507;p4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8" name="Google Shape;2508;p49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9" name="Google Shape;2509;p49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/>
          <p:nvPr/>
        </p:nvSpPr>
        <p:spPr>
          <a:xfrm>
            <a:off x="1360237" y="1269778"/>
            <a:ext cx="1047900" cy="10479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3567050" y="1269778"/>
            <a:ext cx="1047900" cy="10479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5727374" y="1269778"/>
            <a:ext cx="1047900" cy="1047900"/>
          </a:xfrm>
          <a:prstGeom prst="ellipse">
            <a:avLst/>
          </a:prstGeom>
          <a:solidFill>
            <a:srgbClr val="C7F707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1133437" y="2595974"/>
            <a:ext cx="150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r-Latn-RS" sz="11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ZAŠTO</a:t>
            </a:r>
            <a:endParaRPr sz="1100" b="0" i="0" u="none" strike="noStrike" cap="none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3340250" y="2595974"/>
            <a:ext cx="1501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1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KAKO</a:t>
            </a:r>
            <a:endParaRPr sz="1100" b="0" i="0" u="none" strike="noStrike" cap="none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5375174" y="2595976"/>
            <a:ext cx="1752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1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ŠTA</a:t>
            </a:r>
            <a:endParaRPr sz="1100" b="0" i="0" u="none" strike="noStrike" cap="none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82" name="Google Shape;182;p5"/>
          <p:cNvCxnSpPr/>
          <p:nvPr/>
        </p:nvCxnSpPr>
        <p:spPr>
          <a:xfrm>
            <a:off x="5430224" y="2910674"/>
            <a:ext cx="16422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5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5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5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/>
          <p:nvPr/>
        </p:nvSpPr>
        <p:spPr>
          <a:xfrm>
            <a:off x="3880400" y="1583128"/>
            <a:ext cx="421200" cy="421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07" y="0"/>
                </a:moveTo>
                <a:cubicBezTo>
                  <a:pt x="8693" y="0"/>
                  <a:pt x="8433" y="275"/>
                  <a:pt x="8433" y="588"/>
                </a:cubicBezTo>
                <a:lnTo>
                  <a:pt x="8433" y="2774"/>
                </a:lnTo>
                <a:cubicBezTo>
                  <a:pt x="8433" y="3132"/>
                  <a:pt x="8203" y="3494"/>
                  <a:pt x="7844" y="3628"/>
                </a:cubicBezTo>
                <a:cubicBezTo>
                  <a:pt x="7486" y="3807"/>
                  <a:pt x="7077" y="3715"/>
                  <a:pt x="6808" y="3446"/>
                </a:cubicBezTo>
                <a:lnTo>
                  <a:pt x="5239" y="1877"/>
                </a:lnTo>
                <a:cubicBezTo>
                  <a:pt x="5015" y="1653"/>
                  <a:pt x="4665" y="1653"/>
                  <a:pt x="4440" y="1877"/>
                </a:cubicBezTo>
                <a:lnTo>
                  <a:pt x="1877" y="4440"/>
                </a:lnTo>
                <a:cubicBezTo>
                  <a:pt x="1653" y="4665"/>
                  <a:pt x="1653" y="5015"/>
                  <a:pt x="1877" y="5239"/>
                </a:cubicBezTo>
                <a:lnTo>
                  <a:pt x="3446" y="6808"/>
                </a:lnTo>
                <a:cubicBezTo>
                  <a:pt x="3670" y="7077"/>
                  <a:pt x="3762" y="7486"/>
                  <a:pt x="3628" y="7844"/>
                </a:cubicBezTo>
                <a:cubicBezTo>
                  <a:pt x="3494" y="8203"/>
                  <a:pt x="3132" y="8433"/>
                  <a:pt x="2774" y="8433"/>
                </a:cubicBezTo>
                <a:lnTo>
                  <a:pt x="588" y="8433"/>
                </a:lnTo>
                <a:cubicBezTo>
                  <a:pt x="275" y="8433"/>
                  <a:pt x="0" y="8693"/>
                  <a:pt x="0" y="9007"/>
                </a:cubicBezTo>
                <a:lnTo>
                  <a:pt x="0" y="12593"/>
                </a:lnTo>
                <a:cubicBezTo>
                  <a:pt x="0" y="12907"/>
                  <a:pt x="275" y="13181"/>
                  <a:pt x="588" y="13181"/>
                </a:cubicBezTo>
                <a:lnTo>
                  <a:pt x="2774" y="13181"/>
                </a:lnTo>
                <a:cubicBezTo>
                  <a:pt x="3132" y="13181"/>
                  <a:pt x="3494" y="13397"/>
                  <a:pt x="3628" y="13756"/>
                </a:cubicBezTo>
                <a:cubicBezTo>
                  <a:pt x="3807" y="14114"/>
                  <a:pt x="3715" y="14523"/>
                  <a:pt x="3446" y="14792"/>
                </a:cubicBezTo>
                <a:lnTo>
                  <a:pt x="1877" y="16361"/>
                </a:lnTo>
                <a:cubicBezTo>
                  <a:pt x="1653" y="16585"/>
                  <a:pt x="1653" y="16949"/>
                  <a:pt x="1877" y="17174"/>
                </a:cubicBezTo>
                <a:lnTo>
                  <a:pt x="4440" y="19723"/>
                </a:lnTo>
                <a:cubicBezTo>
                  <a:pt x="4665" y="19947"/>
                  <a:pt x="5015" y="19947"/>
                  <a:pt x="5239" y="19723"/>
                </a:cubicBezTo>
                <a:lnTo>
                  <a:pt x="6808" y="18154"/>
                </a:lnTo>
                <a:cubicBezTo>
                  <a:pt x="7077" y="17930"/>
                  <a:pt x="7486" y="17838"/>
                  <a:pt x="7844" y="17972"/>
                </a:cubicBezTo>
                <a:cubicBezTo>
                  <a:pt x="8203" y="18106"/>
                  <a:pt x="8433" y="18468"/>
                  <a:pt x="8433" y="18826"/>
                </a:cubicBezTo>
                <a:lnTo>
                  <a:pt x="8433" y="21026"/>
                </a:lnTo>
                <a:cubicBezTo>
                  <a:pt x="8433" y="21339"/>
                  <a:pt x="8693" y="21600"/>
                  <a:pt x="9007" y="21600"/>
                </a:cubicBezTo>
                <a:lnTo>
                  <a:pt x="12593" y="21600"/>
                </a:lnTo>
                <a:cubicBezTo>
                  <a:pt x="12907" y="21600"/>
                  <a:pt x="13181" y="21384"/>
                  <a:pt x="13181" y="21026"/>
                </a:cubicBezTo>
                <a:lnTo>
                  <a:pt x="13181" y="18826"/>
                </a:lnTo>
                <a:cubicBezTo>
                  <a:pt x="13181" y="18468"/>
                  <a:pt x="13397" y="18106"/>
                  <a:pt x="13756" y="17972"/>
                </a:cubicBezTo>
                <a:cubicBezTo>
                  <a:pt x="14114" y="17793"/>
                  <a:pt x="14523" y="17885"/>
                  <a:pt x="14792" y="18154"/>
                </a:cubicBezTo>
                <a:lnTo>
                  <a:pt x="16361" y="19723"/>
                </a:lnTo>
                <a:cubicBezTo>
                  <a:pt x="16585" y="19947"/>
                  <a:pt x="16949" y="19947"/>
                  <a:pt x="17174" y="19723"/>
                </a:cubicBezTo>
                <a:lnTo>
                  <a:pt x="19723" y="17174"/>
                </a:lnTo>
                <a:cubicBezTo>
                  <a:pt x="19857" y="17084"/>
                  <a:pt x="19905" y="16902"/>
                  <a:pt x="19905" y="16767"/>
                </a:cubicBezTo>
                <a:cubicBezTo>
                  <a:pt x="19905" y="16633"/>
                  <a:pt x="19813" y="16451"/>
                  <a:pt x="19723" y="16361"/>
                </a:cubicBezTo>
                <a:lnTo>
                  <a:pt x="18154" y="14792"/>
                </a:lnTo>
                <a:cubicBezTo>
                  <a:pt x="17930" y="14523"/>
                  <a:pt x="17838" y="14114"/>
                  <a:pt x="17972" y="13756"/>
                </a:cubicBezTo>
                <a:cubicBezTo>
                  <a:pt x="18106" y="13397"/>
                  <a:pt x="18468" y="13181"/>
                  <a:pt x="18826" y="13181"/>
                </a:cubicBezTo>
                <a:lnTo>
                  <a:pt x="21026" y="13181"/>
                </a:lnTo>
                <a:cubicBezTo>
                  <a:pt x="21340" y="13181"/>
                  <a:pt x="21600" y="12907"/>
                  <a:pt x="21600" y="12593"/>
                </a:cubicBezTo>
                <a:lnTo>
                  <a:pt x="21600" y="9007"/>
                </a:lnTo>
                <a:cubicBezTo>
                  <a:pt x="21600" y="8693"/>
                  <a:pt x="21339" y="8433"/>
                  <a:pt x="21026" y="8433"/>
                </a:cubicBezTo>
                <a:lnTo>
                  <a:pt x="18826" y="8433"/>
                </a:lnTo>
                <a:cubicBezTo>
                  <a:pt x="18468" y="8433"/>
                  <a:pt x="18106" y="8203"/>
                  <a:pt x="17972" y="7844"/>
                </a:cubicBezTo>
                <a:cubicBezTo>
                  <a:pt x="17793" y="7486"/>
                  <a:pt x="17885" y="7077"/>
                  <a:pt x="18154" y="6808"/>
                </a:cubicBezTo>
                <a:lnTo>
                  <a:pt x="19723" y="5239"/>
                </a:lnTo>
                <a:cubicBezTo>
                  <a:pt x="19857" y="5149"/>
                  <a:pt x="19905" y="4981"/>
                  <a:pt x="19905" y="4847"/>
                </a:cubicBezTo>
                <a:cubicBezTo>
                  <a:pt x="19905" y="4712"/>
                  <a:pt x="19813" y="4530"/>
                  <a:pt x="19723" y="4440"/>
                </a:cubicBezTo>
                <a:lnTo>
                  <a:pt x="17174" y="1877"/>
                </a:lnTo>
                <a:cubicBezTo>
                  <a:pt x="16949" y="1653"/>
                  <a:pt x="16585" y="1653"/>
                  <a:pt x="16361" y="1877"/>
                </a:cubicBezTo>
                <a:lnTo>
                  <a:pt x="14792" y="3446"/>
                </a:lnTo>
                <a:cubicBezTo>
                  <a:pt x="14523" y="3670"/>
                  <a:pt x="14114" y="3762"/>
                  <a:pt x="13756" y="3628"/>
                </a:cubicBezTo>
                <a:cubicBezTo>
                  <a:pt x="13397" y="3494"/>
                  <a:pt x="13181" y="3132"/>
                  <a:pt x="13181" y="2774"/>
                </a:cubicBezTo>
                <a:lnTo>
                  <a:pt x="13181" y="588"/>
                </a:lnTo>
                <a:cubicBezTo>
                  <a:pt x="13181" y="275"/>
                  <a:pt x="12907" y="0"/>
                  <a:pt x="12593" y="0"/>
                </a:cubicBezTo>
                <a:lnTo>
                  <a:pt x="9007" y="0"/>
                </a:lnTo>
                <a:close/>
                <a:moveTo>
                  <a:pt x="9553" y="1261"/>
                </a:moveTo>
                <a:lnTo>
                  <a:pt x="12019" y="1261"/>
                </a:lnTo>
                <a:lnTo>
                  <a:pt x="12019" y="2774"/>
                </a:lnTo>
                <a:cubicBezTo>
                  <a:pt x="12019" y="3625"/>
                  <a:pt x="12545" y="4393"/>
                  <a:pt x="13307" y="4707"/>
                </a:cubicBezTo>
                <a:cubicBezTo>
                  <a:pt x="14114" y="5020"/>
                  <a:pt x="15022" y="4841"/>
                  <a:pt x="15605" y="4258"/>
                </a:cubicBezTo>
                <a:lnTo>
                  <a:pt x="16767" y="3096"/>
                </a:lnTo>
                <a:lnTo>
                  <a:pt x="18518" y="4847"/>
                </a:lnTo>
                <a:lnTo>
                  <a:pt x="17342" y="6009"/>
                </a:lnTo>
                <a:cubicBezTo>
                  <a:pt x="16759" y="6637"/>
                  <a:pt x="16580" y="7531"/>
                  <a:pt x="16893" y="8293"/>
                </a:cubicBezTo>
                <a:cubicBezTo>
                  <a:pt x="17207" y="9099"/>
                  <a:pt x="17975" y="9595"/>
                  <a:pt x="18826" y="9595"/>
                </a:cubicBezTo>
                <a:lnTo>
                  <a:pt x="20437" y="9595"/>
                </a:lnTo>
                <a:lnTo>
                  <a:pt x="20437" y="12061"/>
                </a:lnTo>
                <a:lnTo>
                  <a:pt x="18826" y="12061"/>
                </a:lnTo>
                <a:cubicBezTo>
                  <a:pt x="17975" y="12061"/>
                  <a:pt x="17207" y="12601"/>
                  <a:pt x="16893" y="13363"/>
                </a:cubicBezTo>
                <a:cubicBezTo>
                  <a:pt x="16580" y="14170"/>
                  <a:pt x="16759" y="15064"/>
                  <a:pt x="17342" y="15647"/>
                </a:cubicBezTo>
                <a:lnTo>
                  <a:pt x="18518" y="16809"/>
                </a:lnTo>
                <a:lnTo>
                  <a:pt x="16767" y="18560"/>
                </a:lnTo>
                <a:lnTo>
                  <a:pt x="15605" y="17398"/>
                </a:lnTo>
                <a:cubicBezTo>
                  <a:pt x="14977" y="16815"/>
                  <a:pt x="14069" y="16636"/>
                  <a:pt x="13307" y="16949"/>
                </a:cubicBezTo>
                <a:cubicBezTo>
                  <a:pt x="12501" y="17263"/>
                  <a:pt x="12019" y="18017"/>
                  <a:pt x="12019" y="18868"/>
                </a:cubicBezTo>
                <a:lnTo>
                  <a:pt x="12019" y="20479"/>
                </a:lnTo>
                <a:lnTo>
                  <a:pt x="9553" y="20479"/>
                </a:lnTo>
                <a:lnTo>
                  <a:pt x="9553" y="18967"/>
                </a:lnTo>
                <a:cubicBezTo>
                  <a:pt x="9553" y="18115"/>
                  <a:pt x="9013" y="17347"/>
                  <a:pt x="8251" y="17033"/>
                </a:cubicBezTo>
                <a:cubicBezTo>
                  <a:pt x="7444" y="16720"/>
                  <a:pt x="6550" y="16899"/>
                  <a:pt x="5967" y="17482"/>
                </a:cubicBezTo>
                <a:lnTo>
                  <a:pt x="4791" y="18644"/>
                </a:lnTo>
                <a:lnTo>
                  <a:pt x="3054" y="16893"/>
                </a:lnTo>
                <a:lnTo>
                  <a:pt x="4216" y="15731"/>
                </a:lnTo>
                <a:cubicBezTo>
                  <a:pt x="4799" y="15103"/>
                  <a:pt x="4978" y="14209"/>
                  <a:pt x="4665" y="13447"/>
                </a:cubicBezTo>
                <a:cubicBezTo>
                  <a:pt x="4351" y="12641"/>
                  <a:pt x="3583" y="12145"/>
                  <a:pt x="2732" y="12145"/>
                </a:cubicBezTo>
                <a:lnTo>
                  <a:pt x="1121" y="12145"/>
                </a:lnTo>
                <a:lnTo>
                  <a:pt x="1121" y="9679"/>
                </a:lnTo>
                <a:lnTo>
                  <a:pt x="2732" y="9679"/>
                </a:lnTo>
                <a:cubicBezTo>
                  <a:pt x="3583" y="9679"/>
                  <a:pt x="4351" y="9139"/>
                  <a:pt x="4665" y="8377"/>
                </a:cubicBezTo>
                <a:cubicBezTo>
                  <a:pt x="4978" y="7570"/>
                  <a:pt x="4799" y="6676"/>
                  <a:pt x="4216" y="6093"/>
                </a:cubicBezTo>
                <a:lnTo>
                  <a:pt x="3054" y="4931"/>
                </a:lnTo>
                <a:lnTo>
                  <a:pt x="4791" y="3180"/>
                </a:lnTo>
                <a:lnTo>
                  <a:pt x="5967" y="4342"/>
                </a:lnTo>
                <a:cubicBezTo>
                  <a:pt x="6595" y="4925"/>
                  <a:pt x="7489" y="5104"/>
                  <a:pt x="8251" y="4791"/>
                </a:cubicBezTo>
                <a:cubicBezTo>
                  <a:pt x="9057" y="4477"/>
                  <a:pt x="9553" y="3723"/>
                  <a:pt x="9553" y="2872"/>
                </a:cubicBezTo>
                <a:lnTo>
                  <a:pt x="9553" y="1261"/>
                </a:lnTo>
                <a:close/>
                <a:moveTo>
                  <a:pt x="10828" y="7172"/>
                </a:moveTo>
                <a:cubicBezTo>
                  <a:pt x="9910" y="7172"/>
                  <a:pt x="8993" y="7522"/>
                  <a:pt x="8293" y="8223"/>
                </a:cubicBezTo>
                <a:cubicBezTo>
                  <a:pt x="6892" y="9623"/>
                  <a:pt x="6892" y="11893"/>
                  <a:pt x="8293" y="13293"/>
                </a:cubicBezTo>
                <a:cubicBezTo>
                  <a:pt x="9693" y="14694"/>
                  <a:pt x="11963" y="14694"/>
                  <a:pt x="13363" y="13293"/>
                </a:cubicBezTo>
                <a:cubicBezTo>
                  <a:pt x="14764" y="11893"/>
                  <a:pt x="14764" y="9623"/>
                  <a:pt x="13363" y="8223"/>
                </a:cubicBezTo>
                <a:cubicBezTo>
                  <a:pt x="12663" y="7522"/>
                  <a:pt x="11746" y="7172"/>
                  <a:pt x="10828" y="7172"/>
                </a:cubicBezTo>
                <a:close/>
                <a:moveTo>
                  <a:pt x="10828" y="8293"/>
                </a:moveTo>
                <a:cubicBezTo>
                  <a:pt x="11459" y="8293"/>
                  <a:pt x="12084" y="8540"/>
                  <a:pt x="12565" y="9021"/>
                </a:cubicBezTo>
                <a:cubicBezTo>
                  <a:pt x="13528" y="9984"/>
                  <a:pt x="13528" y="11532"/>
                  <a:pt x="12565" y="12495"/>
                </a:cubicBezTo>
                <a:cubicBezTo>
                  <a:pt x="11602" y="13458"/>
                  <a:pt x="10040" y="13458"/>
                  <a:pt x="9077" y="12495"/>
                </a:cubicBezTo>
                <a:cubicBezTo>
                  <a:pt x="8114" y="11532"/>
                  <a:pt x="8114" y="9984"/>
                  <a:pt x="9077" y="9021"/>
                </a:cubicBezTo>
                <a:cubicBezTo>
                  <a:pt x="9558" y="8540"/>
                  <a:pt x="10197" y="8293"/>
                  <a:pt x="10828" y="82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6040724" y="1583128"/>
            <a:ext cx="421208" cy="421219"/>
          </a:xfrm>
          <a:custGeom>
            <a:avLst/>
            <a:gdLst/>
            <a:ahLst/>
            <a:cxnLst/>
            <a:rect l="l" t="t" r="r" b="b"/>
            <a:pathLst>
              <a:path w="19678" h="20595" extrusionOk="0">
                <a:moveTo>
                  <a:pt x="9839" y="0"/>
                </a:moveTo>
                <a:cubicBezTo>
                  <a:pt x="7321" y="0"/>
                  <a:pt x="4804" y="1007"/>
                  <a:pt x="2882" y="3018"/>
                </a:cubicBezTo>
                <a:cubicBezTo>
                  <a:pt x="-961" y="7040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40"/>
                  <a:pt x="16796" y="3018"/>
                </a:cubicBezTo>
                <a:cubicBezTo>
                  <a:pt x="14874" y="1007"/>
                  <a:pt x="12357" y="0"/>
                  <a:pt x="9839" y="0"/>
                </a:cubicBezTo>
                <a:close/>
                <a:moveTo>
                  <a:pt x="9839" y="1144"/>
                </a:moveTo>
                <a:cubicBezTo>
                  <a:pt x="12078" y="1144"/>
                  <a:pt x="14323" y="2046"/>
                  <a:pt x="16031" y="3833"/>
                </a:cubicBezTo>
                <a:cubicBezTo>
                  <a:pt x="19447" y="7408"/>
                  <a:pt x="19447" y="13203"/>
                  <a:pt x="16031" y="16777"/>
                </a:cubicBezTo>
                <a:cubicBezTo>
                  <a:pt x="12614" y="20352"/>
                  <a:pt x="7063" y="20352"/>
                  <a:pt x="3647" y="16777"/>
                </a:cubicBezTo>
                <a:cubicBezTo>
                  <a:pt x="231" y="13203"/>
                  <a:pt x="231" y="7408"/>
                  <a:pt x="3647" y="3833"/>
                </a:cubicBezTo>
                <a:cubicBezTo>
                  <a:pt x="5356" y="2046"/>
                  <a:pt x="7600" y="1144"/>
                  <a:pt x="9839" y="1144"/>
                </a:cubicBezTo>
                <a:close/>
                <a:moveTo>
                  <a:pt x="9839" y="2803"/>
                </a:moveTo>
                <a:cubicBezTo>
                  <a:pt x="8007" y="2803"/>
                  <a:pt x="6179" y="3529"/>
                  <a:pt x="4782" y="4992"/>
                </a:cubicBezTo>
                <a:cubicBezTo>
                  <a:pt x="1987" y="7917"/>
                  <a:pt x="1987" y="12665"/>
                  <a:pt x="4782" y="15590"/>
                </a:cubicBezTo>
                <a:cubicBezTo>
                  <a:pt x="7577" y="18515"/>
                  <a:pt x="12101" y="18515"/>
                  <a:pt x="14896" y="15590"/>
                </a:cubicBezTo>
                <a:cubicBezTo>
                  <a:pt x="17691" y="12665"/>
                  <a:pt x="17691" y="7917"/>
                  <a:pt x="14896" y="4992"/>
                </a:cubicBezTo>
                <a:cubicBezTo>
                  <a:pt x="13499" y="3529"/>
                  <a:pt x="11671" y="2803"/>
                  <a:pt x="9839" y="2803"/>
                </a:cubicBezTo>
                <a:close/>
                <a:moveTo>
                  <a:pt x="9839" y="4119"/>
                </a:moveTo>
                <a:cubicBezTo>
                  <a:pt x="11350" y="4119"/>
                  <a:pt x="12855" y="4715"/>
                  <a:pt x="14008" y="5921"/>
                </a:cubicBezTo>
                <a:cubicBezTo>
                  <a:pt x="16314" y="8334"/>
                  <a:pt x="16314" y="12248"/>
                  <a:pt x="14008" y="14661"/>
                </a:cubicBezTo>
                <a:cubicBezTo>
                  <a:pt x="11702" y="17074"/>
                  <a:pt x="7962" y="17073"/>
                  <a:pt x="5657" y="14661"/>
                </a:cubicBezTo>
                <a:cubicBezTo>
                  <a:pt x="3351" y="12248"/>
                  <a:pt x="3351" y="8334"/>
                  <a:pt x="5657" y="5921"/>
                </a:cubicBezTo>
                <a:cubicBezTo>
                  <a:pt x="6810" y="4715"/>
                  <a:pt x="8328" y="4119"/>
                  <a:pt x="9839" y="4119"/>
                </a:cubicBezTo>
                <a:close/>
                <a:moveTo>
                  <a:pt x="9839" y="6637"/>
                </a:moveTo>
                <a:cubicBezTo>
                  <a:pt x="8944" y="6637"/>
                  <a:pt x="8048" y="6994"/>
                  <a:pt x="7365" y="7709"/>
                </a:cubicBezTo>
                <a:cubicBezTo>
                  <a:pt x="5999" y="9139"/>
                  <a:pt x="5999" y="11457"/>
                  <a:pt x="7365" y="12887"/>
                </a:cubicBezTo>
                <a:cubicBezTo>
                  <a:pt x="8732" y="14317"/>
                  <a:pt x="10946" y="14317"/>
                  <a:pt x="12313" y="12887"/>
                </a:cubicBezTo>
                <a:cubicBezTo>
                  <a:pt x="13679" y="11457"/>
                  <a:pt x="13679" y="9139"/>
                  <a:pt x="12313" y="7709"/>
                </a:cubicBezTo>
                <a:cubicBezTo>
                  <a:pt x="11630" y="6994"/>
                  <a:pt x="10735" y="6637"/>
                  <a:pt x="9839" y="6637"/>
                </a:cubicBezTo>
                <a:close/>
                <a:moveTo>
                  <a:pt x="9839" y="7781"/>
                </a:moveTo>
                <a:cubicBezTo>
                  <a:pt x="10455" y="7781"/>
                  <a:pt x="11078" y="8033"/>
                  <a:pt x="11547" y="8525"/>
                </a:cubicBezTo>
                <a:cubicBezTo>
                  <a:pt x="12487" y="9508"/>
                  <a:pt x="12487" y="11103"/>
                  <a:pt x="11547" y="12086"/>
                </a:cubicBezTo>
                <a:cubicBezTo>
                  <a:pt x="10608" y="13069"/>
                  <a:pt x="9084" y="13069"/>
                  <a:pt x="8144" y="12086"/>
                </a:cubicBezTo>
                <a:cubicBezTo>
                  <a:pt x="7205" y="11103"/>
                  <a:pt x="7205" y="9508"/>
                  <a:pt x="8144" y="8525"/>
                </a:cubicBezTo>
                <a:cubicBezTo>
                  <a:pt x="8614" y="8033"/>
                  <a:pt x="9223" y="7781"/>
                  <a:pt x="9839" y="778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90" name="Google Shape;190;p5"/>
          <p:cNvGrpSpPr/>
          <p:nvPr/>
        </p:nvGrpSpPr>
        <p:grpSpPr>
          <a:xfrm>
            <a:off x="1672279" y="1508057"/>
            <a:ext cx="422421" cy="571867"/>
            <a:chOff x="13819030" y="6521919"/>
            <a:chExt cx="961359" cy="1268280"/>
          </a:xfrm>
        </p:grpSpPr>
        <p:sp>
          <p:nvSpPr>
            <p:cNvPr id="191" name="Google Shape;191;p5"/>
            <p:cNvSpPr/>
            <p:nvPr/>
          </p:nvSpPr>
          <p:spPr>
            <a:xfrm>
              <a:off x="14165270" y="7593615"/>
              <a:ext cx="268875" cy="39317"/>
            </a:xfrm>
            <a:custGeom>
              <a:avLst/>
              <a:gdLst/>
              <a:ahLst/>
              <a:cxnLst/>
              <a:rect l="l" t="t" r="r" b="b"/>
              <a:pathLst>
                <a:path w="900" h="132" extrusionOk="0">
                  <a:moveTo>
                    <a:pt x="834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2"/>
                    <a:pt x="65" y="132"/>
                  </a:cubicBezTo>
                  <a:cubicBezTo>
                    <a:pt x="834" y="132"/>
                    <a:pt x="834" y="132"/>
                    <a:pt x="834" y="132"/>
                  </a:cubicBezTo>
                  <a:cubicBezTo>
                    <a:pt x="871" y="132"/>
                    <a:pt x="900" y="102"/>
                    <a:pt x="900" y="66"/>
                  </a:cubicBezTo>
                  <a:cubicBezTo>
                    <a:pt x="900" y="30"/>
                    <a:pt x="871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4190638" y="7672248"/>
              <a:ext cx="219413" cy="39317"/>
            </a:xfrm>
            <a:custGeom>
              <a:avLst/>
              <a:gdLst/>
              <a:ahLst/>
              <a:cxnLst/>
              <a:rect l="l" t="t" r="r" b="b"/>
              <a:pathLst>
                <a:path w="731" h="133" extrusionOk="0">
                  <a:moveTo>
                    <a:pt x="664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664" y="133"/>
                    <a:pt x="664" y="133"/>
                    <a:pt x="664" y="133"/>
                  </a:cubicBezTo>
                  <a:cubicBezTo>
                    <a:pt x="700" y="133"/>
                    <a:pt x="731" y="103"/>
                    <a:pt x="731" y="66"/>
                  </a:cubicBezTo>
                  <a:cubicBezTo>
                    <a:pt x="731" y="30"/>
                    <a:pt x="700" y="0"/>
                    <a:pt x="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4279417" y="6521919"/>
              <a:ext cx="40585" cy="116682"/>
            </a:xfrm>
            <a:custGeom>
              <a:avLst/>
              <a:gdLst/>
              <a:ahLst/>
              <a:cxnLst/>
              <a:rect l="l" t="t" r="r" b="b"/>
              <a:pathLst>
                <a:path w="132" h="389" extrusionOk="0">
                  <a:moveTo>
                    <a:pt x="66" y="389"/>
                  </a:moveTo>
                  <a:cubicBezTo>
                    <a:pt x="103" y="389"/>
                    <a:pt x="132" y="359"/>
                    <a:pt x="132" y="322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2" y="30"/>
                    <a:pt x="103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59"/>
                    <a:pt x="30" y="389"/>
                    <a:pt x="66" y="3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4216003" y="7750882"/>
              <a:ext cx="167413" cy="39317"/>
            </a:xfrm>
            <a:custGeom>
              <a:avLst/>
              <a:gdLst/>
              <a:ahLst/>
              <a:cxnLst/>
              <a:rect l="l" t="t" r="r" b="b"/>
              <a:pathLst>
                <a:path w="560" h="132" extrusionOk="0">
                  <a:moveTo>
                    <a:pt x="493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29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493" y="132"/>
                    <a:pt x="493" y="132"/>
                    <a:pt x="493" y="132"/>
                  </a:cubicBezTo>
                  <a:cubicBezTo>
                    <a:pt x="530" y="132"/>
                    <a:pt x="560" y="102"/>
                    <a:pt x="560" y="66"/>
                  </a:cubicBezTo>
                  <a:cubicBezTo>
                    <a:pt x="560" y="29"/>
                    <a:pt x="530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4503902" y="6590406"/>
              <a:ext cx="82439" cy="111609"/>
            </a:xfrm>
            <a:custGeom>
              <a:avLst/>
              <a:gdLst/>
              <a:ahLst/>
              <a:cxnLst/>
              <a:rect l="l" t="t" r="r" b="b"/>
              <a:pathLst>
                <a:path w="278" h="372" extrusionOk="0">
                  <a:moveTo>
                    <a:pt x="42" y="354"/>
                  </a:moveTo>
                  <a:cubicBezTo>
                    <a:pt x="74" y="372"/>
                    <a:pt x="114" y="361"/>
                    <a:pt x="133" y="330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78" y="77"/>
                    <a:pt x="268" y="37"/>
                    <a:pt x="236" y="18"/>
                  </a:cubicBezTo>
                  <a:cubicBezTo>
                    <a:pt x="204" y="0"/>
                    <a:pt x="164" y="11"/>
                    <a:pt x="147" y="43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0" y="296"/>
                    <a:pt x="11" y="336"/>
                    <a:pt x="42" y="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4013077" y="6590406"/>
              <a:ext cx="83707" cy="111609"/>
            </a:xfrm>
            <a:custGeom>
              <a:avLst/>
              <a:gdLst/>
              <a:ahLst/>
              <a:cxnLst/>
              <a:rect l="l" t="t" r="r" b="b"/>
              <a:pathLst>
                <a:path w="279" h="372" extrusionOk="0">
                  <a:moveTo>
                    <a:pt x="147" y="330"/>
                  </a:moveTo>
                  <a:cubicBezTo>
                    <a:pt x="165" y="361"/>
                    <a:pt x="206" y="372"/>
                    <a:pt x="236" y="354"/>
                  </a:cubicBezTo>
                  <a:cubicBezTo>
                    <a:pt x="268" y="336"/>
                    <a:pt x="279" y="296"/>
                    <a:pt x="261" y="26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15" y="11"/>
                    <a:pt x="74" y="0"/>
                    <a:pt x="43" y="18"/>
                  </a:cubicBezTo>
                  <a:cubicBezTo>
                    <a:pt x="12" y="37"/>
                    <a:pt x="0" y="77"/>
                    <a:pt x="19" y="108"/>
                  </a:cubicBezTo>
                  <a:lnTo>
                    <a:pt x="147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3819030" y="6783184"/>
              <a:ext cx="111609" cy="83707"/>
            </a:xfrm>
            <a:custGeom>
              <a:avLst/>
              <a:gdLst/>
              <a:ahLst/>
              <a:cxnLst/>
              <a:rect l="l" t="t" r="r" b="b"/>
              <a:pathLst>
                <a:path w="372" h="278" extrusionOk="0">
                  <a:moveTo>
                    <a:pt x="330" y="147"/>
                  </a:moveTo>
                  <a:cubicBezTo>
                    <a:pt x="108" y="18"/>
                    <a:pt x="108" y="18"/>
                    <a:pt x="108" y="18"/>
                  </a:cubicBezTo>
                  <a:cubicBezTo>
                    <a:pt x="76" y="0"/>
                    <a:pt x="36" y="11"/>
                    <a:pt x="18" y="42"/>
                  </a:cubicBezTo>
                  <a:cubicBezTo>
                    <a:pt x="0" y="74"/>
                    <a:pt x="10" y="114"/>
                    <a:pt x="42" y="133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96" y="278"/>
                    <a:pt x="336" y="268"/>
                    <a:pt x="354" y="236"/>
                  </a:cubicBezTo>
                  <a:cubicBezTo>
                    <a:pt x="372" y="204"/>
                    <a:pt x="361" y="164"/>
                    <a:pt x="33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4668780" y="6783184"/>
              <a:ext cx="111609" cy="83707"/>
            </a:xfrm>
            <a:custGeom>
              <a:avLst/>
              <a:gdLst/>
              <a:ahLst/>
              <a:cxnLst/>
              <a:rect l="l" t="t" r="r" b="b"/>
              <a:pathLst>
                <a:path w="372" h="278" extrusionOk="0">
                  <a:moveTo>
                    <a:pt x="354" y="42"/>
                  </a:moveTo>
                  <a:cubicBezTo>
                    <a:pt x="336" y="11"/>
                    <a:pt x="296" y="0"/>
                    <a:pt x="264" y="1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1" y="164"/>
                    <a:pt x="0" y="204"/>
                    <a:pt x="18" y="236"/>
                  </a:cubicBezTo>
                  <a:cubicBezTo>
                    <a:pt x="36" y="268"/>
                    <a:pt x="77" y="278"/>
                    <a:pt x="108" y="260"/>
                  </a:cubicBezTo>
                  <a:cubicBezTo>
                    <a:pt x="330" y="133"/>
                    <a:pt x="330" y="133"/>
                    <a:pt x="330" y="133"/>
                  </a:cubicBezTo>
                  <a:cubicBezTo>
                    <a:pt x="361" y="114"/>
                    <a:pt x="372" y="74"/>
                    <a:pt x="35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4157663" y="7029231"/>
              <a:ext cx="285364" cy="428678"/>
            </a:xfrm>
            <a:custGeom>
              <a:avLst/>
              <a:gdLst/>
              <a:ahLst/>
              <a:cxnLst/>
              <a:rect l="l" t="t" r="r" b="b"/>
              <a:pathLst>
                <a:path w="951" h="1427" extrusionOk="0">
                  <a:moveTo>
                    <a:pt x="948" y="48"/>
                  </a:moveTo>
                  <a:cubicBezTo>
                    <a:pt x="948" y="47"/>
                    <a:pt x="948" y="46"/>
                    <a:pt x="948" y="45"/>
                  </a:cubicBezTo>
                  <a:cubicBezTo>
                    <a:pt x="946" y="40"/>
                    <a:pt x="943" y="35"/>
                    <a:pt x="939" y="30"/>
                  </a:cubicBezTo>
                  <a:cubicBezTo>
                    <a:pt x="938" y="28"/>
                    <a:pt x="938" y="26"/>
                    <a:pt x="936" y="25"/>
                  </a:cubicBezTo>
                  <a:cubicBezTo>
                    <a:pt x="931" y="18"/>
                    <a:pt x="925" y="13"/>
                    <a:pt x="918" y="9"/>
                  </a:cubicBezTo>
                  <a:cubicBezTo>
                    <a:pt x="917" y="9"/>
                    <a:pt x="917" y="9"/>
                    <a:pt x="917" y="8"/>
                  </a:cubicBezTo>
                  <a:cubicBezTo>
                    <a:pt x="917" y="8"/>
                    <a:pt x="917" y="8"/>
                    <a:pt x="917" y="8"/>
                  </a:cubicBezTo>
                  <a:cubicBezTo>
                    <a:pt x="911" y="5"/>
                    <a:pt x="904" y="3"/>
                    <a:pt x="896" y="1"/>
                  </a:cubicBezTo>
                  <a:cubicBezTo>
                    <a:pt x="895" y="1"/>
                    <a:pt x="893" y="0"/>
                    <a:pt x="892" y="0"/>
                  </a:cubicBezTo>
                  <a:cubicBezTo>
                    <a:pt x="888" y="0"/>
                    <a:pt x="884" y="1"/>
                    <a:pt x="880" y="1"/>
                  </a:cubicBezTo>
                  <a:cubicBezTo>
                    <a:pt x="875" y="2"/>
                    <a:pt x="871" y="1"/>
                    <a:pt x="866" y="3"/>
                  </a:cubicBezTo>
                  <a:cubicBezTo>
                    <a:pt x="866" y="3"/>
                    <a:pt x="865" y="3"/>
                    <a:pt x="865" y="3"/>
                  </a:cubicBezTo>
                  <a:cubicBezTo>
                    <a:pt x="819" y="18"/>
                    <a:pt x="779" y="38"/>
                    <a:pt x="742" y="56"/>
                  </a:cubicBezTo>
                  <a:cubicBezTo>
                    <a:pt x="739" y="58"/>
                    <a:pt x="739" y="58"/>
                    <a:pt x="739" y="58"/>
                  </a:cubicBezTo>
                  <a:cubicBezTo>
                    <a:pt x="681" y="87"/>
                    <a:pt x="633" y="110"/>
                    <a:pt x="598" y="81"/>
                  </a:cubicBezTo>
                  <a:cubicBezTo>
                    <a:pt x="516" y="15"/>
                    <a:pt x="516" y="15"/>
                    <a:pt x="516" y="15"/>
                  </a:cubicBezTo>
                  <a:cubicBezTo>
                    <a:pt x="515" y="14"/>
                    <a:pt x="514" y="13"/>
                    <a:pt x="513" y="13"/>
                  </a:cubicBezTo>
                  <a:cubicBezTo>
                    <a:pt x="508" y="9"/>
                    <a:pt x="503" y="7"/>
                    <a:pt x="497" y="5"/>
                  </a:cubicBezTo>
                  <a:cubicBezTo>
                    <a:pt x="495" y="4"/>
                    <a:pt x="492" y="3"/>
                    <a:pt x="489" y="2"/>
                  </a:cubicBezTo>
                  <a:cubicBezTo>
                    <a:pt x="484" y="1"/>
                    <a:pt x="479" y="1"/>
                    <a:pt x="474" y="1"/>
                  </a:cubicBezTo>
                  <a:cubicBezTo>
                    <a:pt x="470" y="1"/>
                    <a:pt x="467" y="1"/>
                    <a:pt x="464" y="2"/>
                  </a:cubicBezTo>
                  <a:cubicBezTo>
                    <a:pt x="459" y="3"/>
                    <a:pt x="454" y="4"/>
                    <a:pt x="449" y="6"/>
                  </a:cubicBezTo>
                  <a:cubicBezTo>
                    <a:pt x="446" y="7"/>
                    <a:pt x="443" y="9"/>
                    <a:pt x="440" y="11"/>
                  </a:cubicBezTo>
                  <a:cubicBezTo>
                    <a:pt x="438" y="12"/>
                    <a:pt x="436" y="13"/>
                    <a:pt x="434" y="15"/>
                  </a:cubicBezTo>
                  <a:cubicBezTo>
                    <a:pt x="352" y="81"/>
                    <a:pt x="352" y="81"/>
                    <a:pt x="352" y="81"/>
                  </a:cubicBezTo>
                  <a:cubicBezTo>
                    <a:pt x="316" y="110"/>
                    <a:pt x="269" y="87"/>
                    <a:pt x="212" y="58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171" y="38"/>
                    <a:pt x="132" y="18"/>
                    <a:pt x="85" y="3"/>
                  </a:cubicBezTo>
                  <a:cubicBezTo>
                    <a:pt x="76" y="0"/>
                    <a:pt x="67" y="0"/>
                    <a:pt x="58" y="1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49" y="2"/>
                    <a:pt x="41" y="4"/>
                    <a:pt x="34" y="8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1" y="10"/>
                    <a:pt x="30" y="12"/>
                    <a:pt x="28" y="13"/>
                  </a:cubicBezTo>
                  <a:cubicBezTo>
                    <a:pt x="23" y="16"/>
                    <a:pt x="18" y="20"/>
                    <a:pt x="15" y="24"/>
                  </a:cubicBezTo>
                  <a:cubicBezTo>
                    <a:pt x="11" y="28"/>
                    <a:pt x="9" y="33"/>
                    <a:pt x="7" y="38"/>
                  </a:cubicBezTo>
                  <a:cubicBezTo>
                    <a:pt x="5" y="41"/>
                    <a:pt x="3" y="43"/>
                    <a:pt x="2" y="45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0" y="54"/>
                    <a:pt x="0" y="61"/>
                    <a:pt x="0" y="69"/>
                  </a:cubicBezTo>
                  <a:cubicBezTo>
                    <a:pt x="0" y="70"/>
                    <a:pt x="0" y="71"/>
                    <a:pt x="0" y="72"/>
                  </a:cubicBezTo>
                  <a:cubicBezTo>
                    <a:pt x="0" y="76"/>
                    <a:pt x="2" y="80"/>
                    <a:pt x="3" y="84"/>
                  </a:cubicBezTo>
                  <a:cubicBezTo>
                    <a:pt x="4" y="88"/>
                    <a:pt x="5" y="93"/>
                    <a:pt x="7" y="97"/>
                  </a:cubicBezTo>
                  <a:cubicBezTo>
                    <a:pt x="8" y="97"/>
                    <a:pt x="8" y="98"/>
                    <a:pt x="8" y="98"/>
                  </a:cubicBezTo>
                  <a:cubicBezTo>
                    <a:pt x="128" y="316"/>
                    <a:pt x="196" y="492"/>
                    <a:pt x="234" y="682"/>
                  </a:cubicBezTo>
                  <a:cubicBezTo>
                    <a:pt x="273" y="875"/>
                    <a:pt x="281" y="1083"/>
                    <a:pt x="281" y="1361"/>
                  </a:cubicBezTo>
                  <a:cubicBezTo>
                    <a:pt x="281" y="1398"/>
                    <a:pt x="310" y="1427"/>
                    <a:pt x="347" y="1427"/>
                  </a:cubicBezTo>
                  <a:cubicBezTo>
                    <a:pt x="383" y="1427"/>
                    <a:pt x="413" y="1398"/>
                    <a:pt x="413" y="1361"/>
                  </a:cubicBezTo>
                  <a:cubicBezTo>
                    <a:pt x="413" y="1073"/>
                    <a:pt x="404" y="857"/>
                    <a:pt x="364" y="657"/>
                  </a:cubicBezTo>
                  <a:cubicBezTo>
                    <a:pt x="334" y="505"/>
                    <a:pt x="286" y="362"/>
                    <a:pt x="211" y="203"/>
                  </a:cubicBezTo>
                  <a:cubicBezTo>
                    <a:pt x="286" y="236"/>
                    <a:pt x="355" y="249"/>
                    <a:pt x="436" y="183"/>
                  </a:cubicBezTo>
                  <a:cubicBezTo>
                    <a:pt x="475" y="151"/>
                    <a:pt x="475" y="151"/>
                    <a:pt x="475" y="151"/>
                  </a:cubicBezTo>
                  <a:cubicBezTo>
                    <a:pt x="515" y="183"/>
                    <a:pt x="515" y="183"/>
                    <a:pt x="515" y="183"/>
                  </a:cubicBezTo>
                  <a:cubicBezTo>
                    <a:pt x="595" y="249"/>
                    <a:pt x="665" y="237"/>
                    <a:pt x="740" y="204"/>
                  </a:cubicBezTo>
                  <a:cubicBezTo>
                    <a:pt x="664" y="362"/>
                    <a:pt x="616" y="505"/>
                    <a:pt x="586" y="657"/>
                  </a:cubicBezTo>
                  <a:cubicBezTo>
                    <a:pt x="546" y="858"/>
                    <a:pt x="538" y="1073"/>
                    <a:pt x="537" y="1361"/>
                  </a:cubicBezTo>
                  <a:cubicBezTo>
                    <a:pt x="537" y="1398"/>
                    <a:pt x="567" y="1427"/>
                    <a:pt x="603" y="1427"/>
                  </a:cubicBezTo>
                  <a:cubicBezTo>
                    <a:pt x="639" y="1427"/>
                    <a:pt x="669" y="1398"/>
                    <a:pt x="669" y="1361"/>
                  </a:cubicBezTo>
                  <a:cubicBezTo>
                    <a:pt x="669" y="1083"/>
                    <a:pt x="677" y="875"/>
                    <a:pt x="715" y="682"/>
                  </a:cubicBezTo>
                  <a:cubicBezTo>
                    <a:pt x="754" y="492"/>
                    <a:pt x="822" y="316"/>
                    <a:pt x="943" y="98"/>
                  </a:cubicBezTo>
                  <a:cubicBezTo>
                    <a:pt x="943" y="97"/>
                    <a:pt x="943" y="97"/>
                    <a:pt x="943" y="97"/>
                  </a:cubicBezTo>
                  <a:cubicBezTo>
                    <a:pt x="946" y="92"/>
                    <a:pt x="947" y="86"/>
                    <a:pt x="948" y="80"/>
                  </a:cubicBezTo>
                  <a:cubicBezTo>
                    <a:pt x="949" y="78"/>
                    <a:pt x="950" y="75"/>
                    <a:pt x="950" y="73"/>
                  </a:cubicBezTo>
                  <a:cubicBezTo>
                    <a:pt x="951" y="65"/>
                    <a:pt x="950" y="57"/>
                    <a:pt x="948" y="48"/>
                  </a:cubicBezTo>
                  <a:cubicBezTo>
                    <a:pt x="948" y="48"/>
                    <a:pt x="948" y="48"/>
                    <a:pt x="94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3947127" y="6727380"/>
              <a:ext cx="705165" cy="819307"/>
            </a:xfrm>
            <a:custGeom>
              <a:avLst/>
              <a:gdLst/>
              <a:ahLst/>
              <a:cxnLst/>
              <a:rect l="l" t="t" r="r" b="b"/>
              <a:pathLst>
                <a:path w="2353" h="2737" extrusionOk="0">
                  <a:moveTo>
                    <a:pt x="1626" y="90"/>
                  </a:moveTo>
                  <a:cubicBezTo>
                    <a:pt x="1487" y="32"/>
                    <a:pt x="1335" y="0"/>
                    <a:pt x="1176" y="0"/>
                  </a:cubicBezTo>
                  <a:cubicBezTo>
                    <a:pt x="1017" y="0"/>
                    <a:pt x="865" y="32"/>
                    <a:pt x="726" y="90"/>
                  </a:cubicBezTo>
                  <a:cubicBezTo>
                    <a:pt x="582" y="150"/>
                    <a:pt x="453" y="236"/>
                    <a:pt x="344" y="345"/>
                  </a:cubicBezTo>
                  <a:cubicBezTo>
                    <a:pt x="237" y="452"/>
                    <a:pt x="150" y="581"/>
                    <a:pt x="91" y="724"/>
                  </a:cubicBezTo>
                  <a:cubicBezTo>
                    <a:pt x="89" y="727"/>
                    <a:pt x="89" y="727"/>
                    <a:pt x="89" y="727"/>
                  </a:cubicBezTo>
                  <a:cubicBezTo>
                    <a:pt x="31" y="865"/>
                    <a:pt x="0" y="1017"/>
                    <a:pt x="0" y="1177"/>
                  </a:cubicBezTo>
                  <a:cubicBezTo>
                    <a:pt x="0" y="1303"/>
                    <a:pt x="20" y="1426"/>
                    <a:pt x="58" y="1541"/>
                  </a:cubicBezTo>
                  <a:cubicBezTo>
                    <a:pt x="96" y="1660"/>
                    <a:pt x="154" y="1771"/>
                    <a:pt x="226" y="1870"/>
                  </a:cubicBezTo>
                  <a:cubicBezTo>
                    <a:pt x="350" y="2040"/>
                    <a:pt x="450" y="2149"/>
                    <a:pt x="527" y="2233"/>
                  </a:cubicBezTo>
                  <a:cubicBezTo>
                    <a:pt x="664" y="2384"/>
                    <a:pt x="726" y="2451"/>
                    <a:pt x="726" y="2671"/>
                  </a:cubicBezTo>
                  <a:cubicBezTo>
                    <a:pt x="726" y="2708"/>
                    <a:pt x="755" y="2737"/>
                    <a:pt x="792" y="2737"/>
                  </a:cubicBezTo>
                  <a:cubicBezTo>
                    <a:pt x="1566" y="2737"/>
                    <a:pt x="1566" y="2737"/>
                    <a:pt x="1566" y="2737"/>
                  </a:cubicBezTo>
                  <a:cubicBezTo>
                    <a:pt x="1603" y="2737"/>
                    <a:pt x="1632" y="2708"/>
                    <a:pt x="1632" y="2671"/>
                  </a:cubicBezTo>
                  <a:cubicBezTo>
                    <a:pt x="1632" y="2449"/>
                    <a:pt x="1692" y="2382"/>
                    <a:pt x="1830" y="2230"/>
                  </a:cubicBezTo>
                  <a:cubicBezTo>
                    <a:pt x="1907" y="2145"/>
                    <a:pt x="2005" y="2036"/>
                    <a:pt x="2127" y="1870"/>
                  </a:cubicBezTo>
                  <a:cubicBezTo>
                    <a:pt x="2199" y="1771"/>
                    <a:pt x="2256" y="1660"/>
                    <a:pt x="2295" y="1541"/>
                  </a:cubicBezTo>
                  <a:cubicBezTo>
                    <a:pt x="2333" y="1426"/>
                    <a:pt x="2353" y="1304"/>
                    <a:pt x="2353" y="1177"/>
                  </a:cubicBezTo>
                  <a:cubicBezTo>
                    <a:pt x="2353" y="852"/>
                    <a:pt x="2221" y="557"/>
                    <a:pt x="2008" y="345"/>
                  </a:cubicBezTo>
                  <a:cubicBezTo>
                    <a:pt x="1900" y="236"/>
                    <a:pt x="1770" y="149"/>
                    <a:pt x="1626" y="90"/>
                  </a:cubicBezTo>
                  <a:close/>
                  <a:moveTo>
                    <a:pt x="2169" y="1501"/>
                  </a:moveTo>
                  <a:cubicBezTo>
                    <a:pt x="2135" y="1607"/>
                    <a:pt x="2084" y="1705"/>
                    <a:pt x="2020" y="1792"/>
                  </a:cubicBezTo>
                  <a:cubicBezTo>
                    <a:pt x="1901" y="1955"/>
                    <a:pt x="1806" y="2060"/>
                    <a:pt x="1732" y="2142"/>
                  </a:cubicBezTo>
                  <a:cubicBezTo>
                    <a:pt x="1585" y="2305"/>
                    <a:pt x="1513" y="2385"/>
                    <a:pt x="1501" y="2606"/>
                  </a:cubicBezTo>
                  <a:cubicBezTo>
                    <a:pt x="856" y="2606"/>
                    <a:pt x="856" y="2606"/>
                    <a:pt x="856" y="2606"/>
                  </a:cubicBezTo>
                  <a:cubicBezTo>
                    <a:pt x="845" y="2386"/>
                    <a:pt x="771" y="2306"/>
                    <a:pt x="625" y="2145"/>
                  </a:cubicBezTo>
                  <a:cubicBezTo>
                    <a:pt x="625" y="2145"/>
                    <a:pt x="625" y="2145"/>
                    <a:pt x="625" y="2145"/>
                  </a:cubicBezTo>
                  <a:cubicBezTo>
                    <a:pt x="549" y="2062"/>
                    <a:pt x="452" y="1956"/>
                    <a:pt x="332" y="1792"/>
                  </a:cubicBezTo>
                  <a:cubicBezTo>
                    <a:pt x="268" y="1705"/>
                    <a:pt x="218" y="1606"/>
                    <a:pt x="183" y="1500"/>
                  </a:cubicBezTo>
                  <a:cubicBezTo>
                    <a:pt x="150" y="1399"/>
                    <a:pt x="131" y="1290"/>
                    <a:pt x="131" y="1177"/>
                  </a:cubicBezTo>
                  <a:cubicBezTo>
                    <a:pt x="131" y="1035"/>
                    <a:pt x="160" y="900"/>
                    <a:pt x="211" y="777"/>
                  </a:cubicBezTo>
                  <a:cubicBezTo>
                    <a:pt x="212" y="774"/>
                    <a:pt x="212" y="774"/>
                    <a:pt x="212" y="774"/>
                  </a:cubicBezTo>
                  <a:cubicBezTo>
                    <a:pt x="265" y="648"/>
                    <a:pt x="342" y="534"/>
                    <a:pt x="438" y="438"/>
                  </a:cubicBezTo>
                  <a:cubicBezTo>
                    <a:pt x="534" y="342"/>
                    <a:pt x="649" y="264"/>
                    <a:pt x="777" y="211"/>
                  </a:cubicBezTo>
                  <a:cubicBezTo>
                    <a:pt x="899" y="160"/>
                    <a:pt x="1034" y="132"/>
                    <a:pt x="1176" y="132"/>
                  </a:cubicBezTo>
                  <a:cubicBezTo>
                    <a:pt x="1318" y="132"/>
                    <a:pt x="1453" y="160"/>
                    <a:pt x="1576" y="211"/>
                  </a:cubicBezTo>
                  <a:cubicBezTo>
                    <a:pt x="1703" y="264"/>
                    <a:pt x="1818" y="342"/>
                    <a:pt x="1915" y="438"/>
                  </a:cubicBezTo>
                  <a:cubicBezTo>
                    <a:pt x="2103" y="627"/>
                    <a:pt x="2220" y="888"/>
                    <a:pt x="2220" y="1177"/>
                  </a:cubicBezTo>
                  <a:cubicBezTo>
                    <a:pt x="2220" y="1290"/>
                    <a:pt x="2202" y="1399"/>
                    <a:pt x="2169" y="1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4037175" y="7050792"/>
              <a:ext cx="60878" cy="13697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148" y="216"/>
                  </a:moveTo>
                  <a:cubicBezTo>
                    <a:pt x="138" y="169"/>
                    <a:pt x="133" y="119"/>
                    <a:pt x="133" y="67"/>
                  </a:cubicBezTo>
                  <a:cubicBezTo>
                    <a:pt x="133" y="31"/>
                    <a:pt x="103" y="0"/>
                    <a:pt x="67" y="0"/>
                  </a:cubicBezTo>
                  <a:cubicBezTo>
                    <a:pt x="30" y="0"/>
                    <a:pt x="0" y="31"/>
                    <a:pt x="0" y="67"/>
                  </a:cubicBezTo>
                  <a:cubicBezTo>
                    <a:pt x="0" y="125"/>
                    <a:pt x="6" y="184"/>
                    <a:pt x="18" y="241"/>
                  </a:cubicBezTo>
                  <a:cubicBezTo>
                    <a:pt x="30" y="299"/>
                    <a:pt x="48" y="355"/>
                    <a:pt x="70" y="408"/>
                  </a:cubicBezTo>
                  <a:cubicBezTo>
                    <a:pt x="84" y="442"/>
                    <a:pt x="122" y="457"/>
                    <a:pt x="156" y="443"/>
                  </a:cubicBezTo>
                  <a:cubicBezTo>
                    <a:pt x="189" y="429"/>
                    <a:pt x="205" y="390"/>
                    <a:pt x="191" y="357"/>
                  </a:cubicBezTo>
                  <a:cubicBezTo>
                    <a:pt x="172" y="312"/>
                    <a:pt x="157" y="264"/>
                    <a:pt x="148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4053663" y="6807283"/>
              <a:ext cx="266340" cy="191511"/>
            </a:xfrm>
            <a:custGeom>
              <a:avLst/>
              <a:gdLst/>
              <a:ahLst/>
              <a:cxnLst/>
              <a:rect l="l" t="t" r="r" b="b"/>
              <a:pathLst>
                <a:path w="889" h="636" extrusionOk="0">
                  <a:moveTo>
                    <a:pt x="532" y="190"/>
                  </a:moveTo>
                  <a:cubicBezTo>
                    <a:pt x="578" y="172"/>
                    <a:pt x="625" y="157"/>
                    <a:pt x="675" y="147"/>
                  </a:cubicBezTo>
                  <a:cubicBezTo>
                    <a:pt x="722" y="137"/>
                    <a:pt x="771" y="133"/>
                    <a:pt x="823" y="133"/>
                  </a:cubicBezTo>
                  <a:cubicBezTo>
                    <a:pt x="860" y="133"/>
                    <a:pt x="889" y="103"/>
                    <a:pt x="889" y="67"/>
                  </a:cubicBezTo>
                  <a:cubicBezTo>
                    <a:pt x="889" y="30"/>
                    <a:pt x="860" y="0"/>
                    <a:pt x="823" y="0"/>
                  </a:cubicBezTo>
                  <a:cubicBezTo>
                    <a:pt x="765" y="0"/>
                    <a:pt x="706" y="6"/>
                    <a:pt x="649" y="18"/>
                  </a:cubicBezTo>
                  <a:cubicBezTo>
                    <a:pt x="590" y="30"/>
                    <a:pt x="535" y="47"/>
                    <a:pt x="481" y="69"/>
                  </a:cubicBezTo>
                  <a:cubicBezTo>
                    <a:pt x="429" y="92"/>
                    <a:pt x="379" y="119"/>
                    <a:pt x="333" y="149"/>
                  </a:cubicBezTo>
                  <a:cubicBezTo>
                    <a:pt x="333" y="150"/>
                    <a:pt x="333" y="150"/>
                    <a:pt x="333" y="150"/>
                  </a:cubicBezTo>
                  <a:cubicBezTo>
                    <a:pt x="285" y="182"/>
                    <a:pt x="241" y="218"/>
                    <a:pt x="202" y="257"/>
                  </a:cubicBezTo>
                  <a:cubicBezTo>
                    <a:pt x="163" y="297"/>
                    <a:pt x="127" y="340"/>
                    <a:pt x="95" y="387"/>
                  </a:cubicBezTo>
                  <a:cubicBezTo>
                    <a:pt x="95" y="387"/>
                    <a:pt x="95" y="387"/>
                    <a:pt x="95" y="387"/>
                  </a:cubicBezTo>
                  <a:cubicBezTo>
                    <a:pt x="95" y="388"/>
                    <a:pt x="95" y="388"/>
                    <a:pt x="95" y="388"/>
                  </a:cubicBezTo>
                  <a:cubicBezTo>
                    <a:pt x="64" y="434"/>
                    <a:pt x="37" y="484"/>
                    <a:pt x="15" y="536"/>
                  </a:cubicBezTo>
                  <a:cubicBezTo>
                    <a:pt x="0" y="570"/>
                    <a:pt x="16" y="608"/>
                    <a:pt x="50" y="622"/>
                  </a:cubicBezTo>
                  <a:cubicBezTo>
                    <a:pt x="83" y="636"/>
                    <a:pt x="122" y="621"/>
                    <a:pt x="136" y="587"/>
                  </a:cubicBezTo>
                  <a:cubicBezTo>
                    <a:pt x="155" y="543"/>
                    <a:pt x="178" y="501"/>
                    <a:pt x="204" y="462"/>
                  </a:cubicBezTo>
                  <a:cubicBezTo>
                    <a:pt x="231" y="422"/>
                    <a:pt x="262" y="385"/>
                    <a:pt x="296" y="350"/>
                  </a:cubicBezTo>
                  <a:cubicBezTo>
                    <a:pt x="331" y="316"/>
                    <a:pt x="368" y="285"/>
                    <a:pt x="407" y="259"/>
                  </a:cubicBezTo>
                  <a:cubicBezTo>
                    <a:pt x="447" y="232"/>
                    <a:pt x="489" y="209"/>
                    <a:pt x="532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5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UVOD U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1233036" y="3052175"/>
            <a:ext cx="5839500" cy="14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sr-Latn-RS" sz="20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Platforma sa 75 indikatora koji mere stanje i napredak MSP sektora u oblastima kao što su ljudski resursi, zelena tranzicija, digitalna transformacija, pristup finansijama, i drugi.</a:t>
            </a:r>
            <a:endParaRPr sz="20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06" name="Google Shape;206;p5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07" name="Google Shape;207;p5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8" name="Google Shape;208;p5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09" name="Google Shape;20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5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5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50"/>
          <p:cNvSpPr/>
          <p:nvPr/>
        </p:nvSpPr>
        <p:spPr>
          <a:xfrm>
            <a:off x="3110523" y="0"/>
            <a:ext cx="60336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16" name="Google Shape;2516;p50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7" name="Google Shape;2517;p50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8" name="Google Shape;2518;p50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9" name="Google Shape;2519;p50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20" name="Google Shape;2520;p50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1" name="Google Shape;2521;p50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INDEKS </a:t>
            </a:r>
            <a:r>
              <a:rPr lang="sr-Latn-RS" sz="2200" b="1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</a:t>
            </a:r>
            <a:endParaRPr sz="2200" b="1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522" name="Google Shape;2522;p50"/>
          <p:cNvGrpSpPr/>
          <p:nvPr/>
        </p:nvGrpSpPr>
        <p:grpSpPr>
          <a:xfrm>
            <a:off x="20208" y="812312"/>
            <a:ext cx="2961101" cy="2102768"/>
            <a:chOff x="382800" y="773719"/>
            <a:chExt cx="3156488" cy="2241518"/>
          </a:xfrm>
        </p:grpSpPr>
        <p:graphicFrame>
          <p:nvGraphicFramePr>
            <p:cNvPr id="2523" name="Google Shape;2523;p50"/>
            <p:cNvGraphicFramePr/>
            <p:nvPr/>
          </p:nvGraphicFramePr>
          <p:xfrm>
            <a:off x="382800" y="773719"/>
            <a:ext cx="3156488" cy="22415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24" name="Google Shape;2524;p50"/>
            <p:cNvSpPr/>
            <p:nvPr/>
          </p:nvSpPr>
          <p:spPr>
            <a:xfrm>
              <a:off x="1179249" y="1120969"/>
              <a:ext cx="1556201" cy="155620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 b="1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42.0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2400" b="0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/100</a:t>
              </a:r>
              <a:endParaRPr sz="1600" b="0" i="0" u="none" strike="noStrike" cap="none">
                <a:solidFill>
                  <a:srgbClr val="1645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525" name="Google Shape;2525;p50"/>
          <p:cNvSpPr txBox="1"/>
          <p:nvPr/>
        </p:nvSpPr>
        <p:spPr>
          <a:xfrm>
            <a:off x="3212344" y="872103"/>
            <a:ext cx="45405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Slabosti:</a:t>
            </a:r>
            <a:endParaRPr sz="2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sr-Latn-RS" sz="1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Sofisticiranost poslovanja (27.9)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Ulaganja</a:t>
            </a:r>
            <a:endParaRPr/>
          </a:p>
        </p:txBody>
      </p:sp>
      <p:graphicFrame>
        <p:nvGraphicFramePr>
          <p:cNvPr id="2526" name="Google Shape;2526;p50"/>
          <p:cNvGraphicFramePr/>
          <p:nvPr/>
        </p:nvGraphicFramePr>
        <p:xfrm>
          <a:off x="351098" y="2813960"/>
          <a:ext cx="2597275" cy="1878080"/>
        </p:xfrm>
        <a:graphic>
          <a:graphicData uri="http://schemas.openxmlformats.org/drawingml/2006/table">
            <a:tbl>
              <a:tblPr>
                <a:noFill/>
                <a:tableStyleId>{CBC2D393-C3CF-4A19-89A0-808176BAE326}</a:tableStyleId>
              </a:tblPr>
              <a:tblGrid>
                <a:gridCol w="193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4.5 Mogućnost da ponudite novi proizvod ili uslugu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21.5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4.6 Mogućnost da poboljšate složenost i dodatu vrednost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20.6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4.7 Mogućnost da osvojite nova tržišta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20.1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4.8 Mogućnost da povećate kapacitete za proizvodnju</a:t>
                      </a:r>
                      <a:endParaRPr/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15.4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4.9 Mogućnost da poboljšate efikasnost u korišćenju materijala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17.1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4. 10 Mogućnost da uvedete digitalizaciju/automatizaciju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17.6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4.11 Mogućnost da poboljšate kanale distribucije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14.7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4.12 Mogućnost da uvedete nove metode prodaje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7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14.9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27" name="Google Shape;2527;p50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528" name="Google Shape;2528;p50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529" name="Google Shape;2529;p50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30" name="Google Shape;2530;p50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531" name="Google Shape;2531;p5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2" name="Google Shape;2532;p5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3" name="Google Shape;2533;p50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4" name="Google Shape;2534;p50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p51"/>
          <p:cNvSpPr/>
          <p:nvPr/>
        </p:nvSpPr>
        <p:spPr>
          <a:xfrm>
            <a:off x="3110523" y="0"/>
            <a:ext cx="6033600" cy="5136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41" name="Google Shape;2541;p51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2" name="Google Shape;2542;p51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3" name="Google Shape;2543;p51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4" name="Google Shape;2544;p51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45" name="Google Shape;2545;p51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6" name="Google Shape;2546;p51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2200" b="0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INDEKS </a:t>
            </a:r>
            <a:r>
              <a:rPr lang="sr-Latn-RS" sz="2200" b="1" i="0" u="none" strike="noStrike" cap="none">
                <a:solidFill>
                  <a:srgbClr val="1645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</a:t>
            </a:r>
            <a:endParaRPr sz="2200" b="1" i="0" u="none" strike="noStrike" cap="none">
              <a:solidFill>
                <a:srgbClr val="1645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547" name="Google Shape;2547;p51"/>
          <p:cNvGrpSpPr/>
          <p:nvPr/>
        </p:nvGrpSpPr>
        <p:grpSpPr>
          <a:xfrm>
            <a:off x="20208" y="812312"/>
            <a:ext cx="2961101" cy="2102768"/>
            <a:chOff x="382800" y="773719"/>
            <a:chExt cx="3156488" cy="2241518"/>
          </a:xfrm>
        </p:grpSpPr>
        <p:graphicFrame>
          <p:nvGraphicFramePr>
            <p:cNvPr id="2548" name="Google Shape;2548;p51"/>
            <p:cNvGraphicFramePr/>
            <p:nvPr/>
          </p:nvGraphicFramePr>
          <p:xfrm>
            <a:off x="382800" y="773719"/>
            <a:ext cx="3156488" cy="22415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49" name="Google Shape;2549;p51"/>
            <p:cNvSpPr/>
            <p:nvPr/>
          </p:nvSpPr>
          <p:spPr>
            <a:xfrm>
              <a:off x="1179249" y="1120969"/>
              <a:ext cx="1556201" cy="155620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 b="1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42.0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2400" b="0" i="0" u="none" strike="noStrike" cap="none">
                  <a:solidFill>
                    <a:srgbClr val="1645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/100</a:t>
              </a:r>
              <a:endParaRPr sz="1600" b="0" i="0" u="none" strike="noStrike" cap="none">
                <a:solidFill>
                  <a:srgbClr val="1645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550" name="Google Shape;2550;p51"/>
          <p:cNvSpPr txBox="1"/>
          <p:nvPr/>
        </p:nvSpPr>
        <p:spPr>
          <a:xfrm>
            <a:off x="3212344" y="872103"/>
            <a:ext cx="4540500" cy="1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Slabosti:</a:t>
            </a:r>
            <a:endParaRPr sz="24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sr-Latn-RS" sz="17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Zelena tranzicija (17.2)</a:t>
            </a:r>
            <a:endParaRPr/>
          </a:p>
          <a:p>
            <a:pPr marL="898525" marR="0" lvl="1" indent="-179387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sr-Latn-RS"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Dosadašnje i planirane „zelene“ investicije</a:t>
            </a:r>
            <a:endParaRPr/>
          </a:p>
        </p:txBody>
      </p:sp>
      <p:graphicFrame>
        <p:nvGraphicFramePr>
          <p:cNvPr id="2551" name="Google Shape;2551;p51"/>
          <p:cNvGraphicFramePr/>
          <p:nvPr/>
        </p:nvGraphicFramePr>
        <p:xfrm>
          <a:off x="57469" y="2827987"/>
          <a:ext cx="2961150" cy="1854635"/>
        </p:xfrm>
        <a:graphic>
          <a:graphicData uri="http://schemas.openxmlformats.org/drawingml/2006/table">
            <a:tbl>
              <a:tblPr>
                <a:noFill/>
                <a:tableStyleId>{CBC2D393-C3CF-4A19-89A0-808176BAE326}</a:tableStyleId>
              </a:tblPr>
              <a:tblGrid>
                <a:gridCol w="259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7.10  Procenat koji dolazi iz obnovljivih izvora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14.2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7.2  Smanjenje štetnih gasova/otpadnih voda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15.8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7.3  Reciklaža</a:t>
                      </a:r>
                      <a:endParaRPr/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22.4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7.4  Prelazak na OIE</a:t>
                      </a:r>
                      <a:endParaRPr/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10.4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7.5  Povećanje efikasnosti</a:t>
                      </a:r>
                      <a:endParaRPr/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12.2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7.6  Planirane investicije u smanjenje štetnih gasova/otpadnih voda</a:t>
                      </a:r>
                      <a:endParaRPr/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9.6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7.7  Planirane investicije u reciklažu</a:t>
                      </a:r>
                      <a:endParaRPr/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14.0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7.8  Planirane investicije u prelezak na OIE</a:t>
                      </a:r>
                      <a:endParaRPr/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12.4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7.9  Planirane investicije u povećanje efikasnosti</a:t>
                      </a:r>
                      <a:endParaRPr/>
                    </a:p>
                  </a:txBody>
                  <a:tcPr marL="6857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900" b="0" i="0" u="none" strike="noStrike" cap="none">
                          <a:solidFill>
                            <a:srgbClr val="000000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12.5</a:t>
                      </a:r>
                      <a:endParaRPr/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52" name="Google Shape;2552;p51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553" name="Google Shape;2553;p51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554" name="Google Shape;2554;p51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55" name="Google Shape;2555;p51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556" name="Google Shape;2556;p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7" name="Google Shape;2557;p5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8" name="Google Shape;2558;p51"/>
            <p:cNvPicPr preferRelativeResize="0"/>
            <p:nvPr/>
          </p:nvPicPr>
          <p:blipFill rotWithShape="1">
            <a:blip r:embed="rId7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9" name="Google Shape;2559;p51"/>
            <p:cNvPicPr preferRelativeResize="0"/>
            <p:nvPr/>
          </p:nvPicPr>
          <p:blipFill rotWithShape="1">
            <a:blip r:embed="rId8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2dda99d0217_0_517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6" name="Google Shape;2566;g2dda99d0217_0_517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7" name="Google Shape;2567;g2dda99d0217_0_517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68" name="Google Shape;2568;g2dda99d0217_0_517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69" name="Google Shape;2569;g2dda99d0217_0_517"/>
          <p:cNvPicPr preferRelativeResize="0"/>
          <p:nvPr/>
        </p:nvPicPr>
        <p:blipFill rotWithShape="1">
          <a:blip r:embed="rId3">
            <a:alphaModFix/>
          </a:blip>
          <a:srcRect l="6423" r="6423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0" name="Google Shape;2570;g2dda99d0217_0_517"/>
          <p:cNvSpPr txBox="1"/>
          <p:nvPr/>
        </p:nvSpPr>
        <p:spPr>
          <a:xfrm>
            <a:off x="1060225" y="389425"/>
            <a:ext cx="69948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PRILAGODITE </a:t>
            </a: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endParaRPr sz="22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SVOJIM POTREBAMA</a:t>
            </a:r>
            <a:endParaRPr sz="2200" b="1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71" name="Google Shape;2571;g2dda99d0217_0_517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572" name="Google Shape;2572;g2dda99d0217_0_517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573" name="Google Shape;2573;g2dda99d0217_0_517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74" name="Google Shape;2574;g2dda99d0217_0_517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575" name="Google Shape;2575;g2dda99d0217_0_5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6" name="Google Shape;2576;g2dda99d0217_0_5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7" name="Google Shape;2577;g2dda99d0217_0_517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8" name="Google Shape;2578;g2dda99d0217_0_517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79" name="Google Shape;2579;g2dda99d0217_0_5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0225" y="1246975"/>
            <a:ext cx="6415626" cy="3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2dda99d0217_0_543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6" name="Google Shape;2586;g2dda99d0217_0_543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7" name="Google Shape;2587;g2dda99d0217_0_543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8" name="Google Shape;2588;g2dda99d0217_0_543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89" name="Google Shape;2589;g2dda99d0217_0_543"/>
          <p:cNvPicPr preferRelativeResize="0"/>
          <p:nvPr/>
        </p:nvPicPr>
        <p:blipFill rotWithShape="1">
          <a:blip r:embed="rId3">
            <a:alphaModFix/>
          </a:blip>
          <a:srcRect l="6423" r="6423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0" name="Google Shape;2590;g2dda99d0217_0_543"/>
          <p:cNvSpPr txBox="1"/>
          <p:nvPr/>
        </p:nvSpPr>
        <p:spPr>
          <a:xfrm>
            <a:off x="1060225" y="389425"/>
            <a:ext cx="69948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PRILAGODITE </a:t>
            </a: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endParaRPr sz="22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SVOJIM POTREBAMA</a:t>
            </a:r>
            <a:endParaRPr sz="2200" b="1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91" name="Google Shape;2591;g2dda99d0217_0_543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592" name="Google Shape;2592;g2dda99d0217_0_543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593" name="Google Shape;2593;g2dda99d0217_0_543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94" name="Google Shape;2594;g2dda99d0217_0_543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595" name="Google Shape;2595;g2dda99d0217_0_5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6" name="Google Shape;2596;g2dda99d0217_0_54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7" name="Google Shape;2597;g2dda99d0217_0_543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8" name="Google Shape;2598;g2dda99d0217_0_543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9" name="Google Shape;2599;g2dda99d0217_0_543"/>
          <p:cNvPicPr preferRelativeResize="0"/>
          <p:nvPr/>
        </p:nvPicPr>
        <p:blipFill rotWithShape="1">
          <a:blip r:embed="rId8">
            <a:alphaModFix/>
          </a:blip>
          <a:srcRect t="29" b="39"/>
          <a:stretch/>
        </p:blipFill>
        <p:spPr>
          <a:xfrm>
            <a:off x="1060225" y="1246975"/>
            <a:ext cx="6415627" cy="3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g2dda99d0217_0_562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6" name="Google Shape;2606;g2dda99d0217_0_562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7" name="Google Shape;2607;g2dda99d0217_0_562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8" name="Google Shape;2608;g2dda99d0217_0_562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09" name="Google Shape;2609;g2dda99d0217_0_562"/>
          <p:cNvPicPr preferRelativeResize="0"/>
          <p:nvPr/>
        </p:nvPicPr>
        <p:blipFill rotWithShape="1">
          <a:blip r:embed="rId3">
            <a:alphaModFix/>
          </a:blip>
          <a:srcRect l="6423" r="6423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0" name="Google Shape;2610;g2dda99d0217_0_562"/>
          <p:cNvSpPr txBox="1"/>
          <p:nvPr/>
        </p:nvSpPr>
        <p:spPr>
          <a:xfrm>
            <a:off x="1060225" y="389425"/>
            <a:ext cx="69948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PRILAGODITE </a:t>
            </a: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endParaRPr sz="2200" b="0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SVOJIM POTREBAMA</a:t>
            </a:r>
            <a:endParaRPr sz="2200" b="1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11" name="Google Shape;2611;g2dda99d0217_0_562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612" name="Google Shape;2612;g2dda99d0217_0_562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613" name="Google Shape;2613;g2dda99d0217_0_562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4" name="Google Shape;2614;g2dda99d0217_0_562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615" name="Google Shape;2615;g2dda99d0217_0_5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6" name="Google Shape;2616;g2dda99d0217_0_56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7" name="Google Shape;2617;g2dda99d0217_0_562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8" name="Google Shape;2618;g2dda99d0217_0_562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19" name="Google Shape;2619;g2dda99d0217_0_562"/>
          <p:cNvPicPr preferRelativeResize="0"/>
          <p:nvPr/>
        </p:nvPicPr>
        <p:blipFill rotWithShape="1">
          <a:blip r:embed="rId8">
            <a:alphaModFix/>
          </a:blip>
          <a:srcRect l="19" r="19"/>
          <a:stretch/>
        </p:blipFill>
        <p:spPr>
          <a:xfrm>
            <a:off x="1060225" y="1246975"/>
            <a:ext cx="6415628" cy="31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3C"/>
        </a:solidFill>
        <a:effectLst/>
      </p:bgPr>
    </p:bg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p52"/>
          <p:cNvSpPr txBox="1"/>
          <p:nvPr/>
        </p:nvSpPr>
        <p:spPr>
          <a:xfrm>
            <a:off x="882100" y="1460075"/>
            <a:ext cx="6955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54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Hvala!</a:t>
            </a:r>
            <a:endParaRPr sz="5400" b="0" i="0" u="none" strike="noStrike" cap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2625" name="Google Shape;2625;p52"/>
          <p:cNvCxnSpPr/>
          <p:nvPr/>
        </p:nvCxnSpPr>
        <p:spPr>
          <a:xfrm>
            <a:off x="882100" y="2441200"/>
            <a:ext cx="3021300" cy="3600"/>
          </a:xfrm>
          <a:prstGeom prst="straightConnector1">
            <a:avLst/>
          </a:prstGeom>
          <a:noFill/>
          <a:ln w="9525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6" name="Google Shape;2626;p52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7" name="Google Shape;2627;p52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28" name="Google Shape;2628;p52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9" name="Google Shape;2629;p52"/>
          <p:cNvSpPr txBox="1"/>
          <p:nvPr/>
        </p:nvSpPr>
        <p:spPr>
          <a:xfrm>
            <a:off x="882100" y="2594625"/>
            <a:ext cx="38400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3200" b="0" i="0" u="none" strike="noStrike" cap="none">
                <a:solidFill>
                  <a:srgbClr val="C7F70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Pitanja i odgovori</a:t>
            </a:r>
            <a:endParaRPr sz="3200" b="0" i="0" u="none" strike="noStrike" cap="none">
              <a:solidFill>
                <a:srgbClr val="C7F70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630" name="Google Shape;2630;p52"/>
          <p:cNvCxnSpPr/>
          <p:nvPr/>
        </p:nvCxnSpPr>
        <p:spPr>
          <a:xfrm>
            <a:off x="882100" y="3237050"/>
            <a:ext cx="3021300" cy="3600"/>
          </a:xfrm>
          <a:prstGeom prst="straightConnector1">
            <a:avLst/>
          </a:prstGeom>
          <a:noFill/>
          <a:ln w="9525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1" name="Google Shape;2631;p52"/>
          <p:cNvSpPr txBox="1"/>
          <p:nvPr/>
        </p:nvSpPr>
        <p:spPr>
          <a:xfrm>
            <a:off x="882100" y="3506973"/>
            <a:ext cx="3840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r-Latn-RS" sz="8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 dodatne informacije, kontaktirajte nas:</a:t>
            </a:r>
            <a:endParaRPr sz="8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32" name="Google Shape;2632;p52"/>
          <p:cNvSpPr/>
          <p:nvPr/>
        </p:nvSpPr>
        <p:spPr>
          <a:xfrm>
            <a:off x="882105" y="3770100"/>
            <a:ext cx="155142" cy="154923"/>
          </a:xfrm>
          <a:custGeom>
            <a:avLst/>
            <a:gdLst/>
            <a:ahLst/>
            <a:cxnLst/>
            <a:rect l="l" t="t" r="r" b="b"/>
            <a:pathLst>
              <a:path w="21600" h="21577" extrusionOk="0">
                <a:moveTo>
                  <a:pt x="19035" y="3847"/>
                </a:moveTo>
                <a:cubicBezTo>
                  <a:pt x="17280" y="1732"/>
                  <a:pt x="14760" y="382"/>
                  <a:pt x="12060" y="67"/>
                </a:cubicBezTo>
                <a:cubicBezTo>
                  <a:pt x="11205" y="-23"/>
                  <a:pt x="10350" y="-23"/>
                  <a:pt x="9495" y="67"/>
                </a:cubicBezTo>
                <a:cubicBezTo>
                  <a:pt x="6750" y="382"/>
                  <a:pt x="4275" y="1732"/>
                  <a:pt x="2520" y="3847"/>
                </a:cubicBezTo>
                <a:cubicBezTo>
                  <a:pt x="900" y="5782"/>
                  <a:pt x="0" y="8257"/>
                  <a:pt x="0" y="10777"/>
                </a:cubicBezTo>
                <a:cubicBezTo>
                  <a:pt x="0" y="13297"/>
                  <a:pt x="900" y="15772"/>
                  <a:pt x="2520" y="17707"/>
                </a:cubicBezTo>
                <a:cubicBezTo>
                  <a:pt x="4275" y="19822"/>
                  <a:pt x="6795" y="21172"/>
                  <a:pt x="9495" y="21487"/>
                </a:cubicBezTo>
                <a:cubicBezTo>
                  <a:pt x="9900" y="21532"/>
                  <a:pt x="10350" y="21577"/>
                  <a:pt x="10800" y="21577"/>
                </a:cubicBezTo>
                <a:cubicBezTo>
                  <a:pt x="11250" y="21577"/>
                  <a:pt x="11655" y="21532"/>
                  <a:pt x="12105" y="21487"/>
                </a:cubicBezTo>
                <a:cubicBezTo>
                  <a:pt x="14850" y="21172"/>
                  <a:pt x="17325" y="19822"/>
                  <a:pt x="19080" y="17707"/>
                </a:cubicBezTo>
                <a:cubicBezTo>
                  <a:pt x="20700" y="15772"/>
                  <a:pt x="21600" y="13297"/>
                  <a:pt x="21600" y="10777"/>
                </a:cubicBezTo>
                <a:cubicBezTo>
                  <a:pt x="21555" y="8257"/>
                  <a:pt x="20655" y="5782"/>
                  <a:pt x="19035" y="3847"/>
                </a:cubicBezTo>
                <a:close/>
                <a:moveTo>
                  <a:pt x="20385" y="10192"/>
                </a:moveTo>
                <a:lnTo>
                  <a:pt x="16650" y="10192"/>
                </a:lnTo>
                <a:cubicBezTo>
                  <a:pt x="16605" y="9022"/>
                  <a:pt x="16380" y="7897"/>
                  <a:pt x="15975" y="6772"/>
                </a:cubicBezTo>
                <a:cubicBezTo>
                  <a:pt x="16875" y="6322"/>
                  <a:pt x="17730" y="5737"/>
                  <a:pt x="18540" y="5062"/>
                </a:cubicBezTo>
                <a:cubicBezTo>
                  <a:pt x="19620" y="6592"/>
                  <a:pt x="20295" y="8347"/>
                  <a:pt x="20385" y="10192"/>
                </a:cubicBezTo>
                <a:close/>
                <a:moveTo>
                  <a:pt x="11340" y="2362"/>
                </a:moveTo>
                <a:cubicBezTo>
                  <a:pt x="12645" y="3352"/>
                  <a:pt x="13770" y="4702"/>
                  <a:pt x="14490" y="6187"/>
                </a:cubicBezTo>
                <a:cubicBezTo>
                  <a:pt x="13500" y="6547"/>
                  <a:pt x="12420" y="6772"/>
                  <a:pt x="11340" y="6862"/>
                </a:cubicBezTo>
                <a:lnTo>
                  <a:pt x="11340" y="2362"/>
                </a:lnTo>
                <a:close/>
                <a:moveTo>
                  <a:pt x="10170" y="6862"/>
                </a:moveTo>
                <a:cubicBezTo>
                  <a:pt x="9090" y="6817"/>
                  <a:pt x="8055" y="6592"/>
                  <a:pt x="7020" y="6187"/>
                </a:cubicBezTo>
                <a:cubicBezTo>
                  <a:pt x="7740" y="4702"/>
                  <a:pt x="8820" y="3352"/>
                  <a:pt x="10170" y="2362"/>
                </a:cubicBezTo>
                <a:lnTo>
                  <a:pt x="10170" y="6862"/>
                </a:lnTo>
                <a:close/>
                <a:moveTo>
                  <a:pt x="6615" y="7267"/>
                </a:moveTo>
                <a:cubicBezTo>
                  <a:pt x="7740" y="7717"/>
                  <a:pt x="8955" y="7942"/>
                  <a:pt x="10215" y="8032"/>
                </a:cubicBezTo>
                <a:lnTo>
                  <a:pt x="10215" y="10237"/>
                </a:lnTo>
                <a:lnTo>
                  <a:pt x="6030" y="10237"/>
                </a:lnTo>
                <a:cubicBezTo>
                  <a:pt x="6075" y="9202"/>
                  <a:pt x="6255" y="8212"/>
                  <a:pt x="6615" y="7267"/>
                </a:cubicBezTo>
                <a:close/>
                <a:moveTo>
                  <a:pt x="10170" y="11362"/>
                </a:moveTo>
                <a:lnTo>
                  <a:pt x="10170" y="13567"/>
                </a:lnTo>
                <a:cubicBezTo>
                  <a:pt x="8955" y="13612"/>
                  <a:pt x="7740" y="13882"/>
                  <a:pt x="6570" y="14332"/>
                </a:cubicBezTo>
                <a:cubicBezTo>
                  <a:pt x="6255" y="13387"/>
                  <a:pt x="6030" y="12397"/>
                  <a:pt x="5985" y="11407"/>
                </a:cubicBezTo>
                <a:lnTo>
                  <a:pt x="10170" y="11407"/>
                </a:lnTo>
                <a:close/>
                <a:moveTo>
                  <a:pt x="10170" y="14737"/>
                </a:moveTo>
                <a:lnTo>
                  <a:pt x="10170" y="19237"/>
                </a:lnTo>
                <a:cubicBezTo>
                  <a:pt x="8820" y="18202"/>
                  <a:pt x="7740" y="16897"/>
                  <a:pt x="7020" y="15412"/>
                </a:cubicBezTo>
                <a:cubicBezTo>
                  <a:pt x="8055" y="15007"/>
                  <a:pt x="9090" y="14782"/>
                  <a:pt x="10170" y="14737"/>
                </a:cubicBezTo>
                <a:close/>
                <a:moveTo>
                  <a:pt x="11340" y="14737"/>
                </a:moveTo>
                <a:cubicBezTo>
                  <a:pt x="12420" y="14782"/>
                  <a:pt x="13455" y="15007"/>
                  <a:pt x="14490" y="15412"/>
                </a:cubicBezTo>
                <a:cubicBezTo>
                  <a:pt x="13770" y="16897"/>
                  <a:pt x="12690" y="18247"/>
                  <a:pt x="11340" y="19237"/>
                </a:cubicBezTo>
                <a:lnTo>
                  <a:pt x="11340" y="14737"/>
                </a:lnTo>
                <a:close/>
                <a:moveTo>
                  <a:pt x="14940" y="14287"/>
                </a:moveTo>
                <a:cubicBezTo>
                  <a:pt x="13815" y="13837"/>
                  <a:pt x="12600" y="13612"/>
                  <a:pt x="11340" y="13522"/>
                </a:cubicBezTo>
                <a:lnTo>
                  <a:pt x="11340" y="11317"/>
                </a:lnTo>
                <a:lnTo>
                  <a:pt x="15525" y="11317"/>
                </a:lnTo>
                <a:cubicBezTo>
                  <a:pt x="15480" y="12397"/>
                  <a:pt x="15255" y="13342"/>
                  <a:pt x="14940" y="14287"/>
                </a:cubicBezTo>
                <a:close/>
                <a:moveTo>
                  <a:pt x="11340" y="10192"/>
                </a:moveTo>
                <a:lnTo>
                  <a:pt x="11340" y="7987"/>
                </a:lnTo>
                <a:cubicBezTo>
                  <a:pt x="12555" y="7942"/>
                  <a:pt x="13770" y="7672"/>
                  <a:pt x="14940" y="7222"/>
                </a:cubicBezTo>
                <a:cubicBezTo>
                  <a:pt x="15255" y="8167"/>
                  <a:pt x="15480" y="9157"/>
                  <a:pt x="15525" y="10147"/>
                </a:cubicBezTo>
                <a:lnTo>
                  <a:pt x="11340" y="10147"/>
                </a:lnTo>
                <a:close/>
                <a:moveTo>
                  <a:pt x="17775" y="4207"/>
                </a:moveTo>
                <a:cubicBezTo>
                  <a:pt x="17100" y="4837"/>
                  <a:pt x="16335" y="5332"/>
                  <a:pt x="15525" y="5737"/>
                </a:cubicBezTo>
                <a:cubicBezTo>
                  <a:pt x="14670" y="3982"/>
                  <a:pt x="13410" y="2452"/>
                  <a:pt x="11880" y="1327"/>
                </a:cubicBezTo>
                <a:cubicBezTo>
                  <a:pt x="11925" y="1282"/>
                  <a:pt x="12015" y="1282"/>
                  <a:pt x="12060" y="1237"/>
                </a:cubicBezTo>
                <a:cubicBezTo>
                  <a:pt x="14265" y="1552"/>
                  <a:pt x="16290" y="2587"/>
                  <a:pt x="17775" y="4207"/>
                </a:cubicBezTo>
                <a:close/>
                <a:moveTo>
                  <a:pt x="9450" y="1237"/>
                </a:moveTo>
                <a:cubicBezTo>
                  <a:pt x="9495" y="1282"/>
                  <a:pt x="9585" y="1282"/>
                  <a:pt x="9630" y="1327"/>
                </a:cubicBezTo>
                <a:cubicBezTo>
                  <a:pt x="8055" y="2497"/>
                  <a:pt x="6795" y="3982"/>
                  <a:pt x="5985" y="5737"/>
                </a:cubicBezTo>
                <a:cubicBezTo>
                  <a:pt x="5175" y="5332"/>
                  <a:pt x="4410" y="4792"/>
                  <a:pt x="3735" y="4207"/>
                </a:cubicBezTo>
                <a:cubicBezTo>
                  <a:pt x="5265" y="2587"/>
                  <a:pt x="7245" y="1552"/>
                  <a:pt x="9450" y="1237"/>
                </a:cubicBezTo>
                <a:close/>
                <a:moveTo>
                  <a:pt x="3015" y="5062"/>
                </a:moveTo>
                <a:cubicBezTo>
                  <a:pt x="3780" y="5737"/>
                  <a:pt x="4635" y="6322"/>
                  <a:pt x="5580" y="6772"/>
                </a:cubicBezTo>
                <a:cubicBezTo>
                  <a:pt x="5175" y="7852"/>
                  <a:pt x="4950" y="8977"/>
                  <a:pt x="4905" y="10192"/>
                </a:cubicBezTo>
                <a:lnTo>
                  <a:pt x="1170" y="10192"/>
                </a:lnTo>
                <a:cubicBezTo>
                  <a:pt x="1260" y="8347"/>
                  <a:pt x="1890" y="6592"/>
                  <a:pt x="3015" y="5062"/>
                </a:cubicBezTo>
                <a:close/>
                <a:moveTo>
                  <a:pt x="1125" y="11362"/>
                </a:moveTo>
                <a:lnTo>
                  <a:pt x="4860" y="11362"/>
                </a:lnTo>
                <a:cubicBezTo>
                  <a:pt x="4905" y="12532"/>
                  <a:pt x="5175" y="13702"/>
                  <a:pt x="5535" y="14782"/>
                </a:cubicBezTo>
                <a:cubicBezTo>
                  <a:pt x="4590" y="15232"/>
                  <a:pt x="3735" y="15817"/>
                  <a:pt x="2970" y="16492"/>
                </a:cubicBezTo>
                <a:cubicBezTo>
                  <a:pt x="1890" y="15007"/>
                  <a:pt x="1260" y="13207"/>
                  <a:pt x="1125" y="11362"/>
                </a:cubicBezTo>
                <a:close/>
                <a:moveTo>
                  <a:pt x="3735" y="17392"/>
                </a:moveTo>
                <a:cubicBezTo>
                  <a:pt x="4410" y="16762"/>
                  <a:pt x="5175" y="16267"/>
                  <a:pt x="5985" y="15862"/>
                </a:cubicBezTo>
                <a:cubicBezTo>
                  <a:pt x="6795" y="17617"/>
                  <a:pt x="8055" y="19102"/>
                  <a:pt x="9630" y="20272"/>
                </a:cubicBezTo>
                <a:cubicBezTo>
                  <a:pt x="9585" y="20317"/>
                  <a:pt x="9495" y="20317"/>
                  <a:pt x="9450" y="20362"/>
                </a:cubicBezTo>
                <a:cubicBezTo>
                  <a:pt x="7245" y="20047"/>
                  <a:pt x="5265" y="19012"/>
                  <a:pt x="3735" y="17392"/>
                </a:cubicBezTo>
                <a:close/>
                <a:moveTo>
                  <a:pt x="12060" y="20362"/>
                </a:moveTo>
                <a:cubicBezTo>
                  <a:pt x="12015" y="20317"/>
                  <a:pt x="11925" y="20317"/>
                  <a:pt x="11880" y="20272"/>
                </a:cubicBezTo>
                <a:cubicBezTo>
                  <a:pt x="13455" y="19147"/>
                  <a:pt x="14715" y="17617"/>
                  <a:pt x="15525" y="15862"/>
                </a:cubicBezTo>
                <a:cubicBezTo>
                  <a:pt x="16335" y="16267"/>
                  <a:pt x="17100" y="16807"/>
                  <a:pt x="17775" y="17392"/>
                </a:cubicBezTo>
                <a:cubicBezTo>
                  <a:pt x="16290" y="19012"/>
                  <a:pt x="14265" y="20047"/>
                  <a:pt x="12060" y="20362"/>
                </a:cubicBezTo>
                <a:close/>
                <a:moveTo>
                  <a:pt x="18540" y="16492"/>
                </a:moveTo>
                <a:cubicBezTo>
                  <a:pt x="17775" y="15817"/>
                  <a:pt x="16920" y="15232"/>
                  <a:pt x="15975" y="14782"/>
                </a:cubicBezTo>
                <a:cubicBezTo>
                  <a:pt x="16380" y="13702"/>
                  <a:pt x="16605" y="12532"/>
                  <a:pt x="16650" y="11362"/>
                </a:cubicBezTo>
                <a:lnTo>
                  <a:pt x="20385" y="11362"/>
                </a:lnTo>
                <a:cubicBezTo>
                  <a:pt x="20295" y="13207"/>
                  <a:pt x="19620" y="15007"/>
                  <a:pt x="18540" y="16492"/>
                </a:cubicBezTo>
                <a:close/>
              </a:path>
            </a:pathLst>
          </a:custGeom>
          <a:solidFill>
            <a:srgbClr val="C7F70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3" name="Google Shape;2633;p52"/>
          <p:cNvSpPr/>
          <p:nvPr/>
        </p:nvSpPr>
        <p:spPr>
          <a:xfrm>
            <a:off x="882100" y="4014379"/>
            <a:ext cx="155142" cy="112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15" y="0"/>
                </a:moveTo>
                <a:lnTo>
                  <a:pt x="585" y="0"/>
                </a:lnTo>
                <a:cubicBezTo>
                  <a:pt x="270" y="0"/>
                  <a:pt x="0" y="373"/>
                  <a:pt x="0" y="809"/>
                </a:cubicBezTo>
                <a:lnTo>
                  <a:pt x="0" y="20791"/>
                </a:lnTo>
                <a:cubicBezTo>
                  <a:pt x="0" y="21227"/>
                  <a:pt x="270" y="21600"/>
                  <a:pt x="585" y="21600"/>
                </a:cubicBezTo>
                <a:lnTo>
                  <a:pt x="21015" y="21600"/>
                </a:lnTo>
                <a:cubicBezTo>
                  <a:pt x="21330" y="21600"/>
                  <a:pt x="21600" y="21227"/>
                  <a:pt x="21600" y="20791"/>
                </a:cubicBezTo>
                <a:lnTo>
                  <a:pt x="21600" y="809"/>
                </a:lnTo>
                <a:cubicBezTo>
                  <a:pt x="21600" y="373"/>
                  <a:pt x="21330" y="0"/>
                  <a:pt x="21015" y="0"/>
                </a:cubicBezTo>
                <a:close/>
                <a:moveTo>
                  <a:pt x="19215" y="1618"/>
                </a:moveTo>
                <a:lnTo>
                  <a:pt x="10800" y="9835"/>
                </a:lnTo>
                <a:lnTo>
                  <a:pt x="2385" y="1618"/>
                </a:lnTo>
                <a:lnTo>
                  <a:pt x="19215" y="1618"/>
                </a:lnTo>
                <a:close/>
                <a:moveTo>
                  <a:pt x="1170" y="19982"/>
                </a:moveTo>
                <a:lnTo>
                  <a:pt x="1170" y="2365"/>
                </a:lnTo>
                <a:lnTo>
                  <a:pt x="10485" y="11454"/>
                </a:lnTo>
                <a:cubicBezTo>
                  <a:pt x="10665" y="11640"/>
                  <a:pt x="10935" y="11640"/>
                  <a:pt x="11160" y="11454"/>
                </a:cubicBezTo>
                <a:lnTo>
                  <a:pt x="20475" y="2365"/>
                </a:lnTo>
                <a:lnTo>
                  <a:pt x="20475" y="19982"/>
                </a:lnTo>
                <a:lnTo>
                  <a:pt x="1170" y="19982"/>
                </a:lnTo>
                <a:close/>
              </a:path>
            </a:pathLst>
          </a:custGeom>
          <a:solidFill>
            <a:srgbClr val="C7F70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4" name="Google Shape;2634;p52"/>
          <p:cNvSpPr txBox="1"/>
          <p:nvPr/>
        </p:nvSpPr>
        <p:spPr>
          <a:xfrm>
            <a:off x="1161700" y="3793711"/>
            <a:ext cx="2864400" cy="1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r-Latn-RS" sz="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www.mspkompas.rs</a:t>
            </a:r>
            <a:endParaRPr sz="7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5" name="Google Shape;2635;p52"/>
          <p:cNvSpPr txBox="1"/>
          <p:nvPr/>
        </p:nvSpPr>
        <p:spPr>
          <a:xfrm>
            <a:off x="1161700" y="4016608"/>
            <a:ext cx="2864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r-Latn-RS" sz="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office@ceves.org.rs</a:t>
            </a:r>
            <a:endParaRPr sz="7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6" name="Google Shape;2636;p52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637" name="Google Shape;2637;p52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638" name="Google Shape;2638;p52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39" name="Google Shape;2639;p52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640" name="Google Shape;2640;p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1" name="Google Shape;2641;p5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2" name="Google Shape;2642;p52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3" name="Google Shape;2643;p52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6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0" name="Google Shape;220;p6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p6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IZVORI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PODATAKA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1242923" y="1278847"/>
            <a:ext cx="1469100" cy="14691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r-Latn-R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Upotreba IKT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2812116" y="1278847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4381308" y="1278847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5950500" y="1278847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8" name="Google Shape;228;p6"/>
          <p:cNvCxnSpPr/>
          <p:nvPr/>
        </p:nvCxnSpPr>
        <p:spPr>
          <a:xfrm>
            <a:off x="1233036" y="2932977"/>
            <a:ext cx="14790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6"/>
          <p:cNvSpPr txBox="1"/>
          <p:nvPr/>
        </p:nvSpPr>
        <p:spPr>
          <a:xfrm>
            <a:off x="1134566" y="3059277"/>
            <a:ext cx="58395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 dirty="0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Podaci: Pristup i upotreba računara, interneta, veb-sajta, e-trgovine,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 dirty="0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e-uprave i društvenih mreža.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 dirty="0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Uzorak: 1.700 kompanija sa 10+ zaposlenih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 dirty="0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Izvor: RZS, anketa</a:t>
            </a:r>
            <a:endParaRPr sz="1200" b="0" i="0" u="none" strike="noStrike" cap="none" dirty="0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31" name="Google Shape;231;p6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32" name="Google Shape;232;p6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3" name="Google Shape;233;p6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34" name="Google Shape;234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6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6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7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5" name="Google Shape;245;p7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7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IZVORI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PODATAKA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1242923" y="1278847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2812116" y="1271413"/>
            <a:ext cx="1469100" cy="14691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r-Latn-RS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Inovativne aktivnosti</a:t>
            </a: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4381308" y="1278847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5950500" y="1278847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1134566" y="3059277"/>
            <a:ext cx="58395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Podaci: Primena novog ili značajno poboljšanog proizvoda, usluge ili procesa, marketinške metode ili nove organizacione metode u poslovanju.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Uzorak: 3.700 kompanija sa 10+ zaposlenih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Izvor: RZS, anketa</a:t>
            </a:r>
            <a:endParaRPr sz="12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54" name="Google Shape;254;p7"/>
          <p:cNvCxnSpPr/>
          <p:nvPr/>
        </p:nvCxnSpPr>
        <p:spPr>
          <a:xfrm>
            <a:off x="2812116" y="2932977"/>
            <a:ext cx="14790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7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56" name="Google Shape;256;p7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57" name="Google Shape;257;p7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8" name="Google Shape;258;p7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59" name="Google Shape;259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7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7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8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8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8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IZVORI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PODATAKA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1242923" y="1278847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2812116" y="1271413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4381308" y="1278847"/>
            <a:ext cx="1469100" cy="14691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sr-Latn-R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MSP Anketa</a:t>
            </a:r>
            <a:endParaRPr sz="9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5950500" y="1278847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8"/>
          <p:cNvSpPr txBox="1"/>
          <p:nvPr/>
        </p:nvSpPr>
        <p:spPr>
          <a:xfrm>
            <a:off x="1134566" y="3059277"/>
            <a:ext cx="58395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Podaci: Poslovni sentiment, poslovno okruženje, biznis model, ljudski resursi, zelena tranzicija, pristup finansijama, učešće žena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Uzorak: 1.500 kompanija sa 5+ zaposlenih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Izvor: CEVES, anketa</a:t>
            </a:r>
            <a:endParaRPr sz="12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79" name="Google Shape;279;p8"/>
          <p:cNvCxnSpPr/>
          <p:nvPr/>
        </p:nvCxnSpPr>
        <p:spPr>
          <a:xfrm>
            <a:off x="4381308" y="2932977"/>
            <a:ext cx="14790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p8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81" name="Google Shape;281;p8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282" name="Google Shape;282;p8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3" name="Google Shape;283;p8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84" name="Google Shape;284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8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8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/>
          <p:nvPr/>
        </p:nvSpPr>
        <p:spPr>
          <a:xfrm>
            <a:off x="7915000" y="0"/>
            <a:ext cx="1228800" cy="5143500"/>
          </a:xfrm>
          <a:prstGeom prst="rect">
            <a:avLst/>
          </a:prstGeom>
          <a:solidFill>
            <a:srgbClr val="00303C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4" name="Google Shape;294;p9"/>
          <p:cNvCxnSpPr/>
          <p:nvPr/>
        </p:nvCxnSpPr>
        <p:spPr>
          <a:xfrm rot="10800000">
            <a:off x="-145" y="604837"/>
            <a:ext cx="628200" cy="0"/>
          </a:xfrm>
          <a:prstGeom prst="straightConnector1">
            <a:avLst/>
          </a:prstGeom>
          <a:noFill/>
          <a:ln w="7620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9"/>
          <p:cNvCxnSpPr/>
          <p:nvPr/>
        </p:nvCxnSpPr>
        <p:spPr>
          <a:xfrm rot="10800000">
            <a:off x="382800" y="4729300"/>
            <a:ext cx="84477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p9"/>
          <p:cNvSpPr txBox="1"/>
          <p:nvPr/>
        </p:nvSpPr>
        <p:spPr>
          <a:xfrm>
            <a:off x="7419600" y="4813502"/>
            <a:ext cx="1410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sr-Latn-RS" sz="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www.mspkompas.rs</a:t>
            </a:r>
            <a:endParaRPr sz="6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97" name="Google Shape;297;p9"/>
          <p:cNvPicPr preferRelativeResize="0"/>
          <p:nvPr/>
        </p:nvPicPr>
        <p:blipFill rotWithShape="1">
          <a:blip r:embed="rId3">
            <a:alphaModFix/>
          </a:blip>
          <a:srcRect l="6422" r="6422"/>
          <a:stretch/>
        </p:blipFill>
        <p:spPr>
          <a:xfrm>
            <a:off x="8201915" y="217175"/>
            <a:ext cx="654971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9"/>
          <p:cNvSpPr txBox="1"/>
          <p:nvPr/>
        </p:nvSpPr>
        <p:spPr>
          <a:xfrm>
            <a:off x="1060225" y="389425"/>
            <a:ext cx="573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2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IZVORI </a:t>
            </a:r>
            <a:r>
              <a:rPr lang="sr-Latn-RS" sz="2200" b="0" i="0" u="none" strike="noStrike" cap="none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PODATAKA</a:t>
            </a:r>
            <a:endParaRPr sz="2200" b="0" i="0" u="none" strike="noStrike" cap="none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1242923" y="1278847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2812116" y="1271413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4381308" y="1278847"/>
            <a:ext cx="1469100" cy="14691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950500" y="1278847"/>
            <a:ext cx="1469100" cy="1469100"/>
          </a:xfrm>
          <a:prstGeom prst="ellipse">
            <a:avLst/>
          </a:prstGeom>
          <a:solidFill>
            <a:srgbClr val="1645D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r-Latn-RS" sz="1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Finansijski pokazatelji</a:t>
            </a: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9"/>
          <p:cNvSpPr txBox="1"/>
          <p:nvPr/>
        </p:nvSpPr>
        <p:spPr>
          <a:xfrm>
            <a:off x="1134566" y="3059277"/>
            <a:ext cx="58395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Podaci: Poslovni prihodi, izvoz, profitabilnost, zaduženost, zaposlenost, zarade, produktivnost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Uzorak: 22.500 kompanija sa 5+ zaposlenih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0" i="0" u="none" strike="noStrike" cap="non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Izvor: APR, finansijski podaci</a:t>
            </a:r>
            <a:endParaRPr sz="1200" b="0" i="0" u="none" strike="noStrike" cap="non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304" name="Google Shape;304;p9"/>
          <p:cNvCxnSpPr/>
          <p:nvPr/>
        </p:nvCxnSpPr>
        <p:spPr>
          <a:xfrm>
            <a:off x="5940613" y="2932977"/>
            <a:ext cx="1479000" cy="0"/>
          </a:xfrm>
          <a:prstGeom prst="straightConnector1">
            <a:avLst/>
          </a:prstGeom>
          <a:noFill/>
          <a:ln w="19050" cap="flat" cmpd="sng">
            <a:solidFill>
              <a:srgbClr val="C7F70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p9"/>
          <p:cNvSpPr txBox="1"/>
          <p:nvPr/>
        </p:nvSpPr>
        <p:spPr>
          <a:xfrm>
            <a:off x="382800" y="4813500"/>
            <a:ext cx="4469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sr-Latn-RS" sz="700">
                <a:solidFill>
                  <a:srgbClr val="C7F70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MSP KOMPAS </a:t>
            </a:r>
            <a:r>
              <a:rPr lang="sr-Latn-RS" sz="700">
                <a:solidFill>
                  <a:srgbClr val="00303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MALA PRIVREDA  —  VELIKI POTENCIJAL</a:t>
            </a:r>
            <a:endParaRPr sz="800">
              <a:solidFill>
                <a:srgbClr val="C7F70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306" name="Google Shape;306;p9"/>
          <p:cNvGrpSpPr/>
          <p:nvPr/>
        </p:nvGrpSpPr>
        <p:grpSpPr>
          <a:xfrm>
            <a:off x="8157850" y="829400"/>
            <a:ext cx="743100" cy="1410125"/>
            <a:chOff x="8157850" y="829400"/>
            <a:chExt cx="743100" cy="1410125"/>
          </a:xfrm>
        </p:grpSpPr>
        <p:sp>
          <p:nvSpPr>
            <p:cNvPr id="307" name="Google Shape;307;p9"/>
            <p:cNvSpPr/>
            <p:nvPr/>
          </p:nvSpPr>
          <p:spPr>
            <a:xfrm>
              <a:off x="8157850" y="838225"/>
              <a:ext cx="743100" cy="140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sr-Latn-RS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8" name="Google Shape;308;p9"/>
            <p:cNvCxnSpPr/>
            <p:nvPr/>
          </p:nvCxnSpPr>
          <p:spPr>
            <a:xfrm flipH="1">
              <a:off x="8287000" y="829400"/>
              <a:ext cx="484800" cy="8700"/>
            </a:xfrm>
            <a:prstGeom prst="straightConnector1">
              <a:avLst/>
            </a:prstGeom>
            <a:noFill/>
            <a:ln w="114300" cap="flat" cmpd="sng">
              <a:solidFill>
                <a:srgbClr val="C7F707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09" name="Google Shape;309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01925" y="964613"/>
              <a:ext cx="654950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1925" y="1278847"/>
              <a:ext cx="654951" cy="17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9"/>
            <p:cNvPicPr preferRelativeResize="0"/>
            <p:nvPr/>
          </p:nvPicPr>
          <p:blipFill rotWithShape="1">
            <a:blip r:embed="rId6">
              <a:alphaModFix/>
            </a:blip>
            <a:srcRect t="19586" b="19586"/>
            <a:stretch/>
          </p:blipFill>
          <p:spPr>
            <a:xfrm>
              <a:off x="8201925" y="1878042"/>
              <a:ext cx="654948" cy="239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9"/>
            <p:cNvPicPr preferRelativeResize="0"/>
            <p:nvPr/>
          </p:nvPicPr>
          <p:blipFill rotWithShape="1">
            <a:blip r:embed="rId7">
              <a:alphaModFix/>
            </a:blip>
            <a:srcRect t="1171" b="1162"/>
            <a:stretch/>
          </p:blipFill>
          <p:spPr>
            <a:xfrm>
              <a:off x="8201925" y="1555064"/>
              <a:ext cx="654949" cy="239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2844</Words>
  <Application>Microsoft Office PowerPoint</Application>
  <PresentationFormat>On-screen Show (16:9)</PresentationFormat>
  <Paragraphs>639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Calibri</vt:lpstr>
      <vt:lpstr>Montserrat Black</vt:lpstr>
      <vt:lpstr>Arial</vt:lpstr>
      <vt:lpstr>Helvetica Neue Light</vt:lpstr>
      <vt:lpstr>Poppins</vt:lpstr>
      <vt:lpstr>Montserrat Medium</vt:lpstr>
      <vt:lpstr>Montserrat</vt:lpstr>
      <vt:lpstr>Montserrat SemiBold</vt:lpstr>
      <vt:lpstr>Montserrat Light</vt:lpstr>
      <vt:lpstr>Gill Sans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nemanja.sormaz</dc:creator>
  <cp:lastModifiedBy>Nemanja Sormaz</cp:lastModifiedBy>
  <cp:revision>3</cp:revision>
  <dcterms:modified xsi:type="dcterms:W3CDTF">2024-05-17T08:44:50Z</dcterms:modified>
</cp:coreProperties>
</file>