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0" r:id="rId3"/>
    <p:sldId id="275" r:id="rId4"/>
    <p:sldId id="257" r:id="rId5"/>
    <p:sldId id="258" r:id="rId6"/>
    <p:sldId id="259" r:id="rId7"/>
    <p:sldId id="260" r:id="rId8"/>
    <p:sldId id="261" r:id="rId9"/>
    <p:sldId id="262" r:id="rId10"/>
    <p:sldId id="279" r:id="rId11"/>
    <p:sldId id="263" r:id="rId12"/>
    <p:sldId id="272" r:id="rId13"/>
    <p:sldId id="264" r:id="rId14"/>
    <p:sldId id="278" r:id="rId15"/>
    <p:sldId id="282" r:id="rId16"/>
    <p:sldId id="273" r:id="rId17"/>
    <p:sldId id="285" r:id="rId18"/>
    <p:sldId id="280" r:id="rId19"/>
    <p:sldId id="287" r:id="rId20"/>
    <p:sldId id="28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AF50D13-0556-5D2D-A704-4E1B849D603E}" name="Lazar Ivanovic" initials="LI" userId="S::lazar.ivanovic@ceves.org.rs::de6f9a4a-cfd7-4403-86ea-179ddd8ee8bc" providerId="AD"/>
  <p188:author id="{63A4F9D1-8893-33FE-AE41-B97DD8201121}" name="Kori Udovicki" initials="KU" userId="Kori Udovicki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598" autoAdjust="0"/>
  </p:normalViewPr>
  <p:slideViewPr>
    <p:cSldViewPr snapToGrid="0">
      <p:cViewPr varScale="1">
        <p:scale>
          <a:sx n="81" d="100"/>
          <a:sy n="81" d="100"/>
        </p:scale>
        <p:origin x="7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367189-8BF7-4F4A-BF50-FE1AB69FCC41}" type="doc">
      <dgm:prSet loTypeId="urn:microsoft.com/office/officeart/2005/8/layout/hChevron3" loCatId="process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0288928-F7B2-4E55-B6C9-B1AAB24F12B8}">
      <dgm:prSet/>
      <dgm:spPr/>
      <dgm:t>
        <a:bodyPr/>
        <a:lstStyle/>
        <a:p>
          <a:r>
            <a:rPr lang="en-US" sz="2200" dirty="0"/>
            <a:t>Pool of efficiency seeking FDI is likely to shrink (assuming GVC reconfiguration as expected)</a:t>
          </a:r>
        </a:p>
      </dgm:t>
    </dgm:pt>
    <dgm:pt modelId="{1A56AE3B-3813-48DD-A979-95FBD108D720}" type="parTrans" cxnId="{92550623-9712-4673-98C4-F8B2D52D6B27}">
      <dgm:prSet/>
      <dgm:spPr/>
      <dgm:t>
        <a:bodyPr/>
        <a:lstStyle/>
        <a:p>
          <a:endParaRPr lang="en-US"/>
        </a:p>
      </dgm:t>
    </dgm:pt>
    <dgm:pt modelId="{31C08E34-EF31-40BE-A993-D2E0F45F4327}" type="sibTrans" cxnId="{92550623-9712-4673-98C4-F8B2D52D6B27}">
      <dgm:prSet/>
      <dgm:spPr/>
      <dgm:t>
        <a:bodyPr/>
        <a:lstStyle/>
        <a:p>
          <a:endParaRPr lang="en-US"/>
        </a:p>
      </dgm:t>
    </dgm:pt>
    <dgm:pt modelId="{B58AE7E6-52F7-40EE-BE68-F1DECBF2C49D}">
      <dgm:prSet custT="1"/>
      <dgm:spPr/>
      <dgm:t>
        <a:bodyPr/>
        <a:lstStyle/>
        <a:p>
          <a:r>
            <a:rPr lang="en-US" sz="2000" dirty="0"/>
            <a:t>tighter competition to attract them likely to result in regional „race to the bottom“</a:t>
          </a:r>
        </a:p>
      </dgm:t>
    </dgm:pt>
    <dgm:pt modelId="{33C1C2B0-B643-4050-A8C9-C0EEA9C362F5}" type="parTrans" cxnId="{DFFEF815-C7BB-44E3-A91C-1927C9166E93}">
      <dgm:prSet/>
      <dgm:spPr/>
      <dgm:t>
        <a:bodyPr/>
        <a:lstStyle/>
        <a:p>
          <a:endParaRPr lang="en-US"/>
        </a:p>
      </dgm:t>
    </dgm:pt>
    <dgm:pt modelId="{667A733D-1D8A-4418-84F2-DB19C88D9C9D}" type="sibTrans" cxnId="{DFFEF815-C7BB-44E3-A91C-1927C9166E93}">
      <dgm:prSet/>
      <dgm:spPr/>
      <dgm:t>
        <a:bodyPr/>
        <a:lstStyle/>
        <a:p>
          <a:endParaRPr lang="en-US"/>
        </a:p>
      </dgm:t>
    </dgm:pt>
    <dgm:pt modelId="{89EBFE2C-75C9-4C27-B085-C52A946E3A2A}">
      <dgm:prSet/>
      <dgm:spPr/>
      <dgm:t>
        <a:bodyPr/>
        <a:lstStyle/>
        <a:p>
          <a:r>
            <a:rPr lang="en-US" sz="1700"/>
            <a:t>Example: countries in the Western Balkans</a:t>
          </a:r>
        </a:p>
      </dgm:t>
    </dgm:pt>
    <dgm:pt modelId="{C179582A-E499-4010-A0C8-8CE7A3496515}" type="parTrans" cxnId="{D6A3B77D-129E-4478-8C93-18A0B97DA47B}">
      <dgm:prSet/>
      <dgm:spPr/>
      <dgm:t>
        <a:bodyPr/>
        <a:lstStyle/>
        <a:p>
          <a:endParaRPr lang="en-US"/>
        </a:p>
      </dgm:t>
    </dgm:pt>
    <dgm:pt modelId="{C947CF0B-FBE5-4DB5-B5DA-D85F9C5D4DA2}" type="sibTrans" cxnId="{D6A3B77D-129E-4478-8C93-18A0B97DA47B}">
      <dgm:prSet/>
      <dgm:spPr/>
      <dgm:t>
        <a:bodyPr/>
        <a:lstStyle/>
        <a:p>
          <a:endParaRPr lang="en-US"/>
        </a:p>
      </dgm:t>
    </dgm:pt>
    <dgm:pt modelId="{8E813BCE-42D8-4300-95DD-5E60787E9860}">
      <dgm:prSet custT="1"/>
      <dgm:spPr/>
      <dgm:t>
        <a:bodyPr/>
        <a:lstStyle/>
        <a:p>
          <a:r>
            <a:rPr lang="en-US" sz="2000" dirty="0"/>
            <a:t>Not about protection, or subsidies (mostly not allowed), but about fostering a knowledge</a:t>
          </a:r>
          <a:r>
            <a:rPr lang="sr-Latn-RS" sz="2000" dirty="0"/>
            <a:t>-</a:t>
          </a:r>
          <a:r>
            <a:rPr lang="en-US" sz="2000" dirty="0"/>
            <a:t> </a:t>
          </a:r>
          <a:r>
            <a:rPr lang="sr-Latn-RS" sz="2000" dirty="0"/>
            <a:t>and </a:t>
          </a:r>
          <a:r>
            <a:rPr lang="en-US" sz="2000" dirty="0"/>
            <a:t>supportive services-rich environment </a:t>
          </a:r>
        </a:p>
      </dgm:t>
    </dgm:pt>
    <dgm:pt modelId="{AE5F3094-762F-42F7-AA92-C7E9B800682B}" type="parTrans" cxnId="{9F9510D2-FE45-4E17-A30D-FEFC4CBE9BC4}">
      <dgm:prSet/>
      <dgm:spPr/>
      <dgm:t>
        <a:bodyPr/>
        <a:lstStyle/>
        <a:p>
          <a:endParaRPr lang="en-US"/>
        </a:p>
      </dgm:t>
    </dgm:pt>
    <dgm:pt modelId="{C32F58B7-E5CB-40EA-BED7-2550C65247A5}" type="sibTrans" cxnId="{9F9510D2-FE45-4E17-A30D-FEFC4CBE9BC4}">
      <dgm:prSet/>
      <dgm:spPr/>
      <dgm:t>
        <a:bodyPr/>
        <a:lstStyle/>
        <a:p>
          <a:endParaRPr lang="en-US"/>
        </a:p>
      </dgm:t>
    </dgm:pt>
    <dgm:pt modelId="{0F9C16C7-ACD0-4CA0-9F98-2EFA3B0D03EE}" type="pres">
      <dgm:prSet presAssocID="{ED367189-8BF7-4F4A-BF50-FE1AB69FCC41}" presName="Name0" presStyleCnt="0">
        <dgm:presLayoutVars>
          <dgm:dir/>
          <dgm:resizeHandles val="exact"/>
        </dgm:presLayoutVars>
      </dgm:prSet>
      <dgm:spPr/>
    </dgm:pt>
    <dgm:pt modelId="{5BE712D3-738D-4451-A8E8-12CF437BB8AA}" type="pres">
      <dgm:prSet presAssocID="{B0288928-F7B2-4E55-B6C9-B1AAB24F12B8}" presName="parAndChTx" presStyleLbl="node1" presStyleIdx="0" presStyleCnt="2" custScaleY="139952">
        <dgm:presLayoutVars>
          <dgm:bulletEnabled val="1"/>
        </dgm:presLayoutVars>
      </dgm:prSet>
      <dgm:spPr/>
    </dgm:pt>
    <dgm:pt modelId="{849EAEFD-197B-41FC-92B8-07B2500F353F}" type="pres">
      <dgm:prSet presAssocID="{31C08E34-EF31-40BE-A993-D2E0F45F4327}" presName="parAndChSpace" presStyleCnt="0"/>
      <dgm:spPr/>
    </dgm:pt>
    <dgm:pt modelId="{8B1E1E8A-6280-4744-B913-F09481F037F0}" type="pres">
      <dgm:prSet presAssocID="{8E813BCE-42D8-4300-95DD-5E60787E9860}" presName="parAndChTx" presStyleLbl="node1" presStyleIdx="1" presStyleCnt="2" custScaleY="141682">
        <dgm:presLayoutVars>
          <dgm:bulletEnabled val="1"/>
        </dgm:presLayoutVars>
      </dgm:prSet>
      <dgm:spPr/>
    </dgm:pt>
  </dgm:ptLst>
  <dgm:cxnLst>
    <dgm:cxn modelId="{DFFEF815-C7BB-44E3-A91C-1927C9166E93}" srcId="{B0288928-F7B2-4E55-B6C9-B1AAB24F12B8}" destId="{B58AE7E6-52F7-40EE-BE68-F1DECBF2C49D}" srcOrd="0" destOrd="0" parTransId="{33C1C2B0-B643-4050-A8C9-C0EEA9C362F5}" sibTransId="{667A733D-1D8A-4418-84F2-DB19C88D9C9D}"/>
    <dgm:cxn modelId="{92550623-9712-4673-98C4-F8B2D52D6B27}" srcId="{ED367189-8BF7-4F4A-BF50-FE1AB69FCC41}" destId="{B0288928-F7B2-4E55-B6C9-B1AAB24F12B8}" srcOrd="0" destOrd="0" parTransId="{1A56AE3B-3813-48DD-A979-95FBD108D720}" sibTransId="{31C08E34-EF31-40BE-A993-D2E0F45F4327}"/>
    <dgm:cxn modelId="{1ACA8171-EDE6-4AA5-97D7-C6165209501D}" type="presOf" srcId="{89EBFE2C-75C9-4C27-B085-C52A946E3A2A}" destId="{5BE712D3-738D-4451-A8E8-12CF437BB8AA}" srcOrd="0" destOrd="2" presId="urn:microsoft.com/office/officeart/2005/8/layout/hChevron3"/>
    <dgm:cxn modelId="{D6A3B77D-129E-4478-8C93-18A0B97DA47B}" srcId="{B58AE7E6-52F7-40EE-BE68-F1DECBF2C49D}" destId="{89EBFE2C-75C9-4C27-B085-C52A946E3A2A}" srcOrd="0" destOrd="0" parTransId="{C179582A-E499-4010-A0C8-8CE7A3496515}" sibTransId="{C947CF0B-FBE5-4DB5-B5DA-D85F9C5D4DA2}"/>
    <dgm:cxn modelId="{2FDE0D87-B1CA-40D9-A790-192FD64D6D90}" type="presOf" srcId="{B0288928-F7B2-4E55-B6C9-B1AAB24F12B8}" destId="{5BE712D3-738D-4451-A8E8-12CF437BB8AA}" srcOrd="0" destOrd="0" presId="urn:microsoft.com/office/officeart/2005/8/layout/hChevron3"/>
    <dgm:cxn modelId="{9F9510D2-FE45-4E17-A30D-FEFC4CBE9BC4}" srcId="{ED367189-8BF7-4F4A-BF50-FE1AB69FCC41}" destId="{8E813BCE-42D8-4300-95DD-5E60787E9860}" srcOrd="1" destOrd="0" parTransId="{AE5F3094-762F-42F7-AA92-C7E9B800682B}" sibTransId="{C32F58B7-E5CB-40EA-BED7-2550C65247A5}"/>
    <dgm:cxn modelId="{3569D9D9-4C1D-47CE-82F4-4C9BEA4EF36B}" type="presOf" srcId="{8E813BCE-42D8-4300-95DD-5E60787E9860}" destId="{8B1E1E8A-6280-4744-B913-F09481F037F0}" srcOrd="0" destOrd="0" presId="urn:microsoft.com/office/officeart/2005/8/layout/hChevron3"/>
    <dgm:cxn modelId="{A7E1DEDD-0AB5-4FF6-BBC1-196E6DA5D289}" type="presOf" srcId="{B58AE7E6-52F7-40EE-BE68-F1DECBF2C49D}" destId="{5BE712D3-738D-4451-A8E8-12CF437BB8AA}" srcOrd="0" destOrd="1" presId="urn:microsoft.com/office/officeart/2005/8/layout/hChevron3"/>
    <dgm:cxn modelId="{B76D86E3-4310-4F59-B653-306B29D8AD00}" type="presOf" srcId="{ED367189-8BF7-4F4A-BF50-FE1AB69FCC41}" destId="{0F9C16C7-ACD0-4CA0-9F98-2EFA3B0D03EE}" srcOrd="0" destOrd="0" presId="urn:microsoft.com/office/officeart/2005/8/layout/hChevron3"/>
    <dgm:cxn modelId="{EA55EDEE-A09F-4A63-ADCA-17A3F1479814}" type="presParOf" srcId="{0F9C16C7-ACD0-4CA0-9F98-2EFA3B0D03EE}" destId="{5BE712D3-738D-4451-A8E8-12CF437BB8AA}" srcOrd="0" destOrd="0" presId="urn:microsoft.com/office/officeart/2005/8/layout/hChevron3"/>
    <dgm:cxn modelId="{F90FCAC3-B7F3-4C39-AA64-805F9B569B86}" type="presParOf" srcId="{0F9C16C7-ACD0-4CA0-9F98-2EFA3B0D03EE}" destId="{849EAEFD-197B-41FC-92B8-07B2500F353F}" srcOrd="1" destOrd="0" presId="urn:microsoft.com/office/officeart/2005/8/layout/hChevron3"/>
    <dgm:cxn modelId="{6759DB54-B8CB-47EF-9E1E-4186A2A843FF}" type="presParOf" srcId="{0F9C16C7-ACD0-4CA0-9F98-2EFA3B0D03EE}" destId="{8B1E1E8A-6280-4744-B913-F09481F037F0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E712D3-738D-4451-A8E8-12CF437BB8AA}">
      <dsp:nvSpPr>
        <dsp:cNvPr id="0" name=""/>
        <dsp:cNvSpPr/>
      </dsp:nvSpPr>
      <dsp:spPr>
        <a:xfrm>
          <a:off x="4883" y="45030"/>
          <a:ext cx="3467412" cy="3882170"/>
        </a:xfrm>
        <a:prstGeom prst="homePlate">
          <a:avLst>
            <a:gd name="adj" fmla="val 25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2323" tIns="50800" rIns="489290" bIns="508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Pool of efficiency seeking FDI is likely to shrink (assuming GVC reconfiguration as expected)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tighter competition to attract them likely to result in regional „race to the bottom“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Example: countries in the Western Balkans</a:t>
          </a:r>
        </a:p>
      </dsp:txBody>
      <dsp:txXfrm>
        <a:off x="4883" y="45030"/>
        <a:ext cx="3033986" cy="3882170"/>
      </dsp:txXfrm>
    </dsp:sp>
    <dsp:sp modelId="{8B1E1E8A-6280-4744-B913-F09481F037F0}">
      <dsp:nvSpPr>
        <dsp:cNvPr id="0" name=""/>
        <dsp:cNvSpPr/>
      </dsp:nvSpPr>
      <dsp:spPr>
        <a:xfrm>
          <a:off x="2778813" y="21036"/>
          <a:ext cx="3467412" cy="3930159"/>
        </a:xfrm>
        <a:prstGeom prst="chevron">
          <a:avLst>
            <a:gd name="adj" fmla="val 25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2323" tIns="50800" rIns="122323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Not about protection, or subsidies (mostly not allowed), but about fostering a knowledge</a:t>
          </a:r>
          <a:r>
            <a:rPr lang="sr-Latn-RS" sz="2000" kern="1200" dirty="0"/>
            <a:t>-</a:t>
          </a:r>
          <a:r>
            <a:rPr lang="en-US" sz="2000" kern="1200" dirty="0"/>
            <a:t> </a:t>
          </a:r>
          <a:r>
            <a:rPr lang="sr-Latn-RS" sz="2000" kern="1200" dirty="0"/>
            <a:t>and </a:t>
          </a:r>
          <a:r>
            <a:rPr lang="en-US" sz="2000" kern="1200" dirty="0"/>
            <a:t>supportive services-rich environment </a:t>
          </a:r>
        </a:p>
      </dsp:txBody>
      <dsp:txXfrm>
        <a:off x="3645666" y="21036"/>
        <a:ext cx="1733706" cy="39301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F18311-88D4-4A72-A072-D9EC9217B1D9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54574-4D08-47F1-9BAB-D2E9E2FC5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056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5CA22-A6BA-4E85-946A-619547F44AEE}" type="slidenum">
              <a:rPr lang="sr-Latn-RS" smtClean="0"/>
              <a:t>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04350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B488B-84D8-14EE-7B87-7E290723A7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81BB82-B955-D92E-528B-83A5FBDA5B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C5218-BEC6-B99A-CE6B-1F07BF562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E883-625C-458B-9A1E-6BB65A5B22D6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3FDE4E-604B-B36C-CA55-1EFC48DF3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17A5E-7726-7824-6234-19E4DA454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3E697-2D25-43B1-8B86-8582C46B5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05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BB1CA-3B31-1399-F6D5-E7812D0EE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2A8345-536B-5563-BD1D-C8C3D1BF0E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414A4-C195-9412-2FE4-CE588D200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E883-625C-458B-9A1E-6BB65A5B22D6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F8057-2FDE-20ED-71E9-D2D7527EA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4F0E7-01D4-7EAD-F2E0-F9A1964A9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3E697-2D25-43B1-8B86-8582C46B5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199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5E8A7B-3E98-80DD-CCAA-555328AD80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9ECCB0-9D07-9B21-C619-7AB64132F0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7A09B-044F-2BF1-913E-55B0FAE4F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E883-625C-458B-9A1E-6BB65A5B22D6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9BF24-DFE1-9110-16F6-4462C8490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6250D-939D-FE91-DB26-6DF21B235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3E697-2D25-43B1-8B86-8582C46B5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66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BFAAF-0FCA-4980-72B8-29DD32E41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08E91-C342-16C6-584C-42E6B5284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3C4B4-1C87-4954-A928-FC68E9A6B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E883-625C-458B-9A1E-6BB65A5B22D6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B854B-5516-442D-D49C-093CE90B1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E5C67-D3BB-17EF-4BEE-424C8B585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3E697-2D25-43B1-8B86-8582C46B5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19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D93C8-8AC5-65D2-F339-520EBBD75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FE07A7-1CB8-F487-0660-030EB449A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F1C15-4C22-7F55-22B7-4113156C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E883-625C-458B-9A1E-6BB65A5B22D6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3AB22-7463-2A2B-2F5B-32E34F585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E3CF0-E87D-D963-7770-03F89DA4C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3E697-2D25-43B1-8B86-8582C46B5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87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94E00-7AF0-5855-74B0-F528D3F11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08493-9DB4-D341-8EFD-B0290F1EE4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E05A03-92CC-43F2-7CCE-140DA131BA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313E49-2118-9363-4ADA-B55A63FE8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E883-625C-458B-9A1E-6BB65A5B22D6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07BCEF-0B03-665A-721D-59278CE8D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B62342-A16C-A3C7-374E-3387DE1B1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3E697-2D25-43B1-8B86-8582C46B5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29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0A55F-F4F3-4635-7876-1AA9823BF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D2D3F0-AB9E-552F-FC82-52615D193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E0F9BE-15D2-F82F-AF19-E254A8C2B6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DA97D2-222C-12EE-1F25-A62EC3684D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AD37A7-808E-356E-C7A4-5BEA48F911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92A13C-701A-F264-89EE-9CD78485B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E883-625C-458B-9A1E-6BB65A5B22D6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582CE5-EE1A-9915-69F6-7615BDA05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576FB9-162D-1B23-467C-A589A02B2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3E697-2D25-43B1-8B86-8582C46B5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199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49A87-8D0F-AF33-DD22-ADA3B36A2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E8469E-5EAB-A338-8980-13D7C8211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E883-625C-458B-9A1E-6BB65A5B22D6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F88657-4ED2-FD75-4AA4-78A6CF9D2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68E444-0C04-5415-DB97-5E53494C6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3E697-2D25-43B1-8B86-8582C46B5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86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B5294F-7831-4A73-A67C-859608588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E883-625C-458B-9A1E-6BB65A5B22D6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65BDDC-A5D9-05F8-2E8F-83BA6ADBF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353BFD-8329-C1DC-4081-5966B36E2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3E697-2D25-43B1-8B86-8582C46B5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979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5ACDD-C044-269E-5A88-2372F1B94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8D026-4426-DD38-3D6B-41AEE751C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1D0E0-92CC-FD3C-4A00-AEB223B46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4165AC-3255-ECCC-510C-F72FB5AD0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E883-625C-458B-9A1E-6BB65A5B22D6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0A6324-1FE3-FF69-24FD-78D024E89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4A148A-53F7-6881-C6BB-5CC1469E5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3E697-2D25-43B1-8B86-8582C46B5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55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2CB5A-8269-57AC-F199-E39B662A1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FB4538-DE25-C936-25F3-50BBB684E1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38F6D9-E129-2096-1037-DDB802108B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7CF7E4-5384-6DF2-C7E4-A2EBE5C47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E883-625C-458B-9A1E-6BB65A5B22D6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5DF80E-971E-7BBD-2D4B-E2EF7074B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86EC8A-5D9D-EB8D-EF1C-B723498FE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3E697-2D25-43B1-8B86-8582C46B5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3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08FF6D-12DA-A06F-E84E-BF542EEFD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2906A9-BDCA-0B53-3BF9-48D02BDE2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C65B6-71E8-92AC-01E1-F4608AE278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7E883-625C-458B-9A1E-6BB65A5B22D6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C7785-9BA8-FF04-0AFE-C88CFB2F8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C5B12-3009-EC59-9BD8-46F41EC217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3E697-2D25-43B1-8B86-8582C46B5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4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234BCC6-39B9-47D9-8BF8-C665401A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72A9CE9D-DAC3-40AF-B504-78A64A909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506D7452-6CDE-4381-86CE-07B245938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91EDBF-B93C-4670-8C6B-9AA16590C4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912" y="1524659"/>
            <a:ext cx="5019074" cy="27740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Global challenges 2022: Implications for </a:t>
            </a:r>
            <a:br>
              <a:rPr lang="sr-Latn-RS" sz="3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SMEs and ECAs</a:t>
            </a:r>
            <a:br>
              <a:rPr lang="en-US" sz="2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Post-covid production reconfiguration, geopolitical factors, supply chain disruptions and commodity prices </a:t>
            </a:r>
            <a:endParaRPr lang="en-US" sz="2200" b="1" kern="1200" dirty="0">
              <a:solidFill>
                <a:schemeClr val="tx1"/>
              </a:solidFill>
              <a:highlight>
                <a:srgbClr val="FFFF00"/>
              </a:highlight>
              <a:latin typeface="+mj-lt"/>
              <a:ea typeface="+mj-ea"/>
              <a:cs typeface="+mj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D48F30C-08D1-1B3A-0A4A-883A5076361A}"/>
              </a:ext>
            </a:extLst>
          </p:cNvPr>
          <p:cNvSpPr txBox="1">
            <a:spLocks/>
          </p:cNvSpPr>
          <p:nvPr/>
        </p:nvSpPr>
        <p:spPr>
          <a:xfrm>
            <a:off x="438912" y="4687367"/>
            <a:ext cx="4917948" cy="1335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200" b="1" kern="1200">
                <a:solidFill>
                  <a:srgbClr val="56565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000"/>
              </a:spcBef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Kori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Udovički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PhD – Chairwoman, CEVES</a:t>
            </a:r>
            <a:endParaRPr lang="en-US" sz="1800" kern="1200" dirty="0">
              <a:solidFill>
                <a:schemeClr val="tx1"/>
              </a:solidFill>
              <a:highlight>
                <a:srgbClr val="FFFF00"/>
              </a:highlight>
              <a:latin typeface="+mn-lt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62DA937-8B55-4317-BD32-98D7AF30E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52EE5A8-045B-4D39-8ED1-51333408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B621F0-143E-4C6E-94FC-EE095C3F8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5032" y="6356350"/>
            <a:ext cx="140805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5C8BAFD-9191-49CF-B34C-EA70BBBCF7E7}" type="slidenum">
              <a:rPr lang="en-US" b="1" smtClean="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8CD6F2D-C49A-4581-99B2-25DB207A5B86}"/>
              </a:ext>
            </a:extLst>
          </p:cNvPr>
          <p:cNvSpPr txBox="1">
            <a:spLocks/>
          </p:cNvSpPr>
          <p:nvPr/>
        </p:nvSpPr>
        <p:spPr>
          <a:xfrm>
            <a:off x="571500" y="795118"/>
            <a:ext cx="3783448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200" b="1" kern="1200">
                <a:solidFill>
                  <a:srgbClr val="56565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sr-Latn-RS" sz="1800" i="0" u="none" strike="noStrike" baseline="0">
                <a:latin typeface="Calibri (Body)"/>
              </a:rPr>
              <a:t>Berne Union</a:t>
            </a:r>
          </a:p>
          <a:p>
            <a:pPr algn="l">
              <a:spcAft>
                <a:spcPts val="600"/>
              </a:spcAft>
            </a:pPr>
            <a:r>
              <a:rPr lang="sr-Latn-RS" sz="1800" i="0" u="none" strike="noStrike" baseline="0">
                <a:latin typeface="Calibri (Body)"/>
              </a:rPr>
              <a:t>SME Specialist Meeting</a:t>
            </a:r>
            <a:endParaRPr lang="sr-Latn-RS" sz="1600">
              <a:latin typeface="Calibri (Body)"/>
            </a:endParaRPr>
          </a:p>
          <a:p>
            <a:pPr algn="l">
              <a:spcAft>
                <a:spcPts val="600"/>
              </a:spcAft>
            </a:pPr>
            <a:r>
              <a:rPr lang="sr-Latn-RS" sz="1600" b="0">
                <a:latin typeface="Calibri (Body)"/>
              </a:rPr>
              <a:t>Belgrade, </a:t>
            </a:r>
            <a:r>
              <a:rPr lang="en-US" sz="1600" b="0">
                <a:latin typeface="Calibri (Body)"/>
              </a:rPr>
              <a:t>September</a:t>
            </a:r>
            <a:r>
              <a:rPr lang="sr-Latn-RS" sz="1600" b="0">
                <a:latin typeface="Calibri (Body)"/>
              </a:rPr>
              <a:t> 2</a:t>
            </a:r>
            <a:r>
              <a:rPr lang="en-US" sz="1600" b="0">
                <a:latin typeface="Calibri (Body)"/>
              </a:rPr>
              <a:t>8</a:t>
            </a:r>
            <a:r>
              <a:rPr lang="sr-Latn-RS" sz="1600" b="0">
                <a:latin typeface="Calibri (Body)"/>
              </a:rPr>
              <a:t>, 20</a:t>
            </a:r>
            <a:r>
              <a:rPr lang="en-US" sz="1600" b="0">
                <a:latin typeface="Calibri (Body)"/>
              </a:rPr>
              <a:t>22</a:t>
            </a:r>
            <a:endParaRPr lang="en-US" sz="1600" b="0">
              <a:highlight>
                <a:srgbClr val="FFFF00"/>
              </a:highlight>
              <a:latin typeface="Calibri (Body)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936C60-8602-8F98-5EFC-A465C8D43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6007" y="347444"/>
            <a:ext cx="2092829" cy="117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70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D24BFD5-D814-402B-B6C4-EEF6AE14B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CFB29E-29EA-F71A-2E02-CCC535BF8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2"/>
            <a:ext cx="6281928" cy="4135437"/>
          </a:xfrm>
        </p:spPr>
        <p:txBody>
          <a:bodyPr>
            <a:normAutofit/>
          </a:bodyPr>
          <a:lstStyle/>
          <a:p>
            <a:pPr algn="l"/>
            <a:r>
              <a:rPr lang="sr-Latn-RS" sz="6600" dirty="0">
                <a:latin typeface="Calibri (Body)"/>
              </a:rPr>
              <a:t>II -The Russo-Ukrainian War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36FED7E8-9A97-475F-9FA4-113410D44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6139" y="1031284"/>
            <a:ext cx="3647661" cy="4436126"/>
          </a:xfrm>
          <a:custGeom>
            <a:avLst/>
            <a:gdLst>
              <a:gd name="connsiteX0" fmla="*/ 0 w 3647661"/>
              <a:gd name="connsiteY0" fmla="*/ 0 h 4436126"/>
              <a:gd name="connsiteX1" fmla="*/ 498514 w 3647661"/>
              <a:gd name="connsiteY1" fmla="*/ 0 h 4436126"/>
              <a:gd name="connsiteX2" fmla="*/ 1069981 w 3647661"/>
              <a:gd name="connsiteY2" fmla="*/ 0 h 4436126"/>
              <a:gd name="connsiteX3" fmla="*/ 1714401 w 3647661"/>
              <a:gd name="connsiteY3" fmla="*/ 0 h 4436126"/>
              <a:gd name="connsiteX4" fmla="*/ 2285868 w 3647661"/>
              <a:gd name="connsiteY4" fmla="*/ 0 h 4436126"/>
              <a:gd name="connsiteX5" fmla="*/ 2784381 w 3647661"/>
              <a:gd name="connsiteY5" fmla="*/ 0 h 4436126"/>
              <a:gd name="connsiteX6" fmla="*/ 3647661 w 3647661"/>
              <a:gd name="connsiteY6" fmla="*/ 0 h 4436126"/>
              <a:gd name="connsiteX7" fmla="*/ 3647661 w 3647661"/>
              <a:gd name="connsiteY7" fmla="*/ 633732 h 4436126"/>
              <a:gd name="connsiteX8" fmla="*/ 3647661 w 3647661"/>
              <a:gd name="connsiteY8" fmla="*/ 1267465 h 4436126"/>
              <a:gd name="connsiteX9" fmla="*/ 3647661 w 3647661"/>
              <a:gd name="connsiteY9" fmla="*/ 1768113 h 4436126"/>
              <a:gd name="connsiteX10" fmla="*/ 3647661 w 3647661"/>
              <a:gd name="connsiteY10" fmla="*/ 2446207 h 4436126"/>
              <a:gd name="connsiteX11" fmla="*/ 3647661 w 3647661"/>
              <a:gd name="connsiteY11" fmla="*/ 2946855 h 4436126"/>
              <a:gd name="connsiteX12" fmla="*/ 3647661 w 3647661"/>
              <a:gd name="connsiteY12" fmla="*/ 3580587 h 4436126"/>
              <a:gd name="connsiteX13" fmla="*/ 3647661 w 3647661"/>
              <a:gd name="connsiteY13" fmla="*/ 4436126 h 4436126"/>
              <a:gd name="connsiteX14" fmla="*/ 3039718 w 3647661"/>
              <a:gd name="connsiteY14" fmla="*/ 4436126 h 4436126"/>
              <a:gd name="connsiteX15" fmla="*/ 2431774 w 3647661"/>
              <a:gd name="connsiteY15" fmla="*/ 4436126 h 4436126"/>
              <a:gd name="connsiteX16" fmla="*/ 1823831 w 3647661"/>
              <a:gd name="connsiteY16" fmla="*/ 4436126 h 4436126"/>
              <a:gd name="connsiteX17" fmla="*/ 1288840 w 3647661"/>
              <a:gd name="connsiteY17" fmla="*/ 4436126 h 4436126"/>
              <a:gd name="connsiteX18" fmla="*/ 607943 w 3647661"/>
              <a:gd name="connsiteY18" fmla="*/ 4436126 h 4436126"/>
              <a:gd name="connsiteX19" fmla="*/ 0 w 3647661"/>
              <a:gd name="connsiteY19" fmla="*/ 4436126 h 4436126"/>
              <a:gd name="connsiteX20" fmla="*/ 0 w 3647661"/>
              <a:gd name="connsiteY20" fmla="*/ 3758032 h 4436126"/>
              <a:gd name="connsiteX21" fmla="*/ 0 w 3647661"/>
              <a:gd name="connsiteY21" fmla="*/ 3035578 h 4436126"/>
              <a:gd name="connsiteX22" fmla="*/ 0 w 3647661"/>
              <a:gd name="connsiteY22" fmla="*/ 2401845 h 4436126"/>
              <a:gd name="connsiteX23" fmla="*/ 0 w 3647661"/>
              <a:gd name="connsiteY23" fmla="*/ 1768113 h 4436126"/>
              <a:gd name="connsiteX24" fmla="*/ 0 w 3647661"/>
              <a:gd name="connsiteY24" fmla="*/ 1178742 h 4436126"/>
              <a:gd name="connsiteX25" fmla="*/ 0 w 3647661"/>
              <a:gd name="connsiteY25" fmla="*/ 589371 h 4436126"/>
              <a:gd name="connsiteX26" fmla="*/ 0 w 3647661"/>
              <a:gd name="connsiteY26" fmla="*/ 0 h 443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47661" h="4436126" fill="none" extrusionOk="0">
                <a:moveTo>
                  <a:pt x="0" y="0"/>
                </a:moveTo>
                <a:cubicBezTo>
                  <a:pt x="116158" y="-16963"/>
                  <a:pt x="364681" y="-4006"/>
                  <a:pt x="498514" y="0"/>
                </a:cubicBezTo>
                <a:cubicBezTo>
                  <a:pt x="632347" y="4006"/>
                  <a:pt x="950865" y="15164"/>
                  <a:pt x="1069981" y="0"/>
                </a:cubicBezTo>
                <a:cubicBezTo>
                  <a:pt x="1189097" y="-15164"/>
                  <a:pt x="1556518" y="-23132"/>
                  <a:pt x="1714401" y="0"/>
                </a:cubicBezTo>
                <a:cubicBezTo>
                  <a:pt x="1872284" y="23132"/>
                  <a:pt x="2015985" y="9364"/>
                  <a:pt x="2285868" y="0"/>
                </a:cubicBezTo>
                <a:cubicBezTo>
                  <a:pt x="2555751" y="-9364"/>
                  <a:pt x="2555148" y="14141"/>
                  <a:pt x="2784381" y="0"/>
                </a:cubicBezTo>
                <a:cubicBezTo>
                  <a:pt x="3013614" y="-14141"/>
                  <a:pt x="3216105" y="-3763"/>
                  <a:pt x="3647661" y="0"/>
                </a:cubicBezTo>
                <a:cubicBezTo>
                  <a:pt x="3623206" y="221859"/>
                  <a:pt x="3622213" y="458853"/>
                  <a:pt x="3647661" y="633732"/>
                </a:cubicBezTo>
                <a:cubicBezTo>
                  <a:pt x="3673109" y="808611"/>
                  <a:pt x="3674779" y="1138417"/>
                  <a:pt x="3647661" y="1267465"/>
                </a:cubicBezTo>
                <a:cubicBezTo>
                  <a:pt x="3620543" y="1396513"/>
                  <a:pt x="3664792" y="1625185"/>
                  <a:pt x="3647661" y="1768113"/>
                </a:cubicBezTo>
                <a:cubicBezTo>
                  <a:pt x="3630530" y="1911041"/>
                  <a:pt x="3671056" y="2135008"/>
                  <a:pt x="3647661" y="2446207"/>
                </a:cubicBezTo>
                <a:cubicBezTo>
                  <a:pt x="3624266" y="2757406"/>
                  <a:pt x="3642702" y="2713342"/>
                  <a:pt x="3647661" y="2946855"/>
                </a:cubicBezTo>
                <a:cubicBezTo>
                  <a:pt x="3652620" y="3180368"/>
                  <a:pt x="3664319" y="3290221"/>
                  <a:pt x="3647661" y="3580587"/>
                </a:cubicBezTo>
                <a:cubicBezTo>
                  <a:pt x="3631003" y="3870953"/>
                  <a:pt x="3617531" y="4259425"/>
                  <a:pt x="3647661" y="4436126"/>
                </a:cubicBezTo>
                <a:cubicBezTo>
                  <a:pt x="3523929" y="4410412"/>
                  <a:pt x="3241413" y="4436068"/>
                  <a:pt x="3039718" y="4436126"/>
                </a:cubicBezTo>
                <a:cubicBezTo>
                  <a:pt x="2838023" y="4436184"/>
                  <a:pt x="2630387" y="4431142"/>
                  <a:pt x="2431774" y="4436126"/>
                </a:cubicBezTo>
                <a:cubicBezTo>
                  <a:pt x="2233161" y="4441110"/>
                  <a:pt x="2003296" y="4449826"/>
                  <a:pt x="1823831" y="4436126"/>
                </a:cubicBezTo>
                <a:cubicBezTo>
                  <a:pt x="1644366" y="4422426"/>
                  <a:pt x="1399453" y="4442442"/>
                  <a:pt x="1288840" y="4436126"/>
                </a:cubicBezTo>
                <a:cubicBezTo>
                  <a:pt x="1178227" y="4429810"/>
                  <a:pt x="793482" y="4411099"/>
                  <a:pt x="607943" y="4436126"/>
                </a:cubicBezTo>
                <a:cubicBezTo>
                  <a:pt x="422404" y="4461153"/>
                  <a:pt x="158703" y="4453091"/>
                  <a:pt x="0" y="4436126"/>
                </a:cubicBezTo>
                <a:cubicBezTo>
                  <a:pt x="8129" y="4099466"/>
                  <a:pt x="23502" y="4014012"/>
                  <a:pt x="0" y="3758032"/>
                </a:cubicBezTo>
                <a:cubicBezTo>
                  <a:pt x="-23502" y="3502052"/>
                  <a:pt x="8018" y="3295661"/>
                  <a:pt x="0" y="3035578"/>
                </a:cubicBezTo>
                <a:cubicBezTo>
                  <a:pt x="-8018" y="2775495"/>
                  <a:pt x="-8720" y="2595880"/>
                  <a:pt x="0" y="2401845"/>
                </a:cubicBezTo>
                <a:cubicBezTo>
                  <a:pt x="8720" y="2207810"/>
                  <a:pt x="9279" y="1982551"/>
                  <a:pt x="0" y="1768113"/>
                </a:cubicBezTo>
                <a:cubicBezTo>
                  <a:pt x="-9279" y="1553675"/>
                  <a:pt x="7090" y="1354447"/>
                  <a:pt x="0" y="1178742"/>
                </a:cubicBezTo>
                <a:cubicBezTo>
                  <a:pt x="-7090" y="1003037"/>
                  <a:pt x="-23786" y="768334"/>
                  <a:pt x="0" y="589371"/>
                </a:cubicBezTo>
                <a:cubicBezTo>
                  <a:pt x="23786" y="410408"/>
                  <a:pt x="-16955" y="242082"/>
                  <a:pt x="0" y="0"/>
                </a:cubicBezTo>
                <a:close/>
              </a:path>
              <a:path w="3647661" h="4436126" stroke="0" extrusionOk="0">
                <a:moveTo>
                  <a:pt x="0" y="0"/>
                </a:moveTo>
                <a:cubicBezTo>
                  <a:pt x="171149" y="-7244"/>
                  <a:pt x="374684" y="2591"/>
                  <a:pt x="534990" y="0"/>
                </a:cubicBezTo>
                <a:cubicBezTo>
                  <a:pt x="695296" y="-2591"/>
                  <a:pt x="907320" y="7483"/>
                  <a:pt x="1069981" y="0"/>
                </a:cubicBezTo>
                <a:cubicBezTo>
                  <a:pt x="1232642" y="-7483"/>
                  <a:pt x="1543604" y="-26203"/>
                  <a:pt x="1677924" y="0"/>
                </a:cubicBezTo>
                <a:cubicBezTo>
                  <a:pt x="1812244" y="26203"/>
                  <a:pt x="2140632" y="31361"/>
                  <a:pt x="2322344" y="0"/>
                </a:cubicBezTo>
                <a:cubicBezTo>
                  <a:pt x="2504056" y="-31361"/>
                  <a:pt x="2658834" y="3381"/>
                  <a:pt x="2893811" y="0"/>
                </a:cubicBezTo>
                <a:cubicBezTo>
                  <a:pt x="3128788" y="-3381"/>
                  <a:pt x="3338741" y="-10376"/>
                  <a:pt x="3647661" y="0"/>
                </a:cubicBezTo>
                <a:cubicBezTo>
                  <a:pt x="3628986" y="244498"/>
                  <a:pt x="3624774" y="362520"/>
                  <a:pt x="3647661" y="545010"/>
                </a:cubicBezTo>
                <a:cubicBezTo>
                  <a:pt x="3670549" y="727500"/>
                  <a:pt x="3619543" y="968439"/>
                  <a:pt x="3647661" y="1134381"/>
                </a:cubicBezTo>
                <a:cubicBezTo>
                  <a:pt x="3675779" y="1300323"/>
                  <a:pt x="3670065" y="1646297"/>
                  <a:pt x="3647661" y="1856836"/>
                </a:cubicBezTo>
                <a:cubicBezTo>
                  <a:pt x="3625257" y="2067375"/>
                  <a:pt x="3632904" y="2315399"/>
                  <a:pt x="3647661" y="2490568"/>
                </a:cubicBezTo>
                <a:cubicBezTo>
                  <a:pt x="3662418" y="2665737"/>
                  <a:pt x="3616073" y="2880164"/>
                  <a:pt x="3647661" y="3124300"/>
                </a:cubicBezTo>
                <a:cubicBezTo>
                  <a:pt x="3679249" y="3368436"/>
                  <a:pt x="3677361" y="3519722"/>
                  <a:pt x="3647661" y="3758032"/>
                </a:cubicBezTo>
                <a:cubicBezTo>
                  <a:pt x="3617961" y="3996342"/>
                  <a:pt x="3615180" y="4147465"/>
                  <a:pt x="3647661" y="4436126"/>
                </a:cubicBezTo>
                <a:cubicBezTo>
                  <a:pt x="3506685" y="4421969"/>
                  <a:pt x="3266652" y="4433618"/>
                  <a:pt x="3149147" y="4436126"/>
                </a:cubicBezTo>
                <a:cubicBezTo>
                  <a:pt x="3031642" y="4438634"/>
                  <a:pt x="2832267" y="4432536"/>
                  <a:pt x="2650634" y="4436126"/>
                </a:cubicBezTo>
                <a:cubicBezTo>
                  <a:pt x="2469001" y="4439716"/>
                  <a:pt x="2324677" y="4416284"/>
                  <a:pt x="2042690" y="4436126"/>
                </a:cubicBezTo>
                <a:cubicBezTo>
                  <a:pt x="1760703" y="4455968"/>
                  <a:pt x="1686949" y="4416099"/>
                  <a:pt x="1398270" y="4436126"/>
                </a:cubicBezTo>
                <a:cubicBezTo>
                  <a:pt x="1109591" y="4456153"/>
                  <a:pt x="1071585" y="4455485"/>
                  <a:pt x="899756" y="4436126"/>
                </a:cubicBezTo>
                <a:cubicBezTo>
                  <a:pt x="727927" y="4416767"/>
                  <a:pt x="344407" y="4430463"/>
                  <a:pt x="0" y="4436126"/>
                </a:cubicBezTo>
                <a:cubicBezTo>
                  <a:pt x="5440" y="4303018"/>
                  <a:pt x="91" y="4161914"/>
                  <a:pt x="0" y="3891116"/>
                </a:cubicBezTo>
                <a:cubicBezTo>
                  <a:pt x="-91" y="3620318"/>
                  <a:pt x="-11601" y="3462294"/>
                  <a:pt x="0" y="3301745"/>
                </a:cubicBezTo>
                <a:cubicBezTo>
                  <a:pt x="11601" y="3141196"/>
                  <a:pt x="22776" y="2916996"/>
                  <a:pt x="0" y="2756735"/>
                </a:cubicBezTo>
                <a:cubicBezTo>
                  <a:pt x="-22776" y="2596474"/>
                  <a:pt x="5257" y="2440491"/>
                  <a:pt x="0" y="2256087"/>
                </a:cubicBezTo>
                <a:cubicBezTo>
                  <a:pt x="-5257" y="2071683"/>
                  <a:pt x="20189" y="1902567"/>
                  <a:pt x="0" y="1666716"/>
                </a:cubicBezTo>
                <a:cubicBezTo>
                  <a:pt x="-20189" y="1430865"/>
                  <a:pt x="-21241" y="1161108"/>
                  <a:pt x="0" y="988622"/>
                </a:cubicBezTo>
                <a:cubicBezTo>
                  <a:pt x="21241" y="816136"/>
                  <a:pt x="17108" y="40674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68728339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2A39B854-4B6C-4F7F-A602-6F97770CE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5439978"/>
            <a:ext cx="6281928" cy="18288"/>
          </a:xfrm>
          <a:custGeom>
            <a:avLst/>
            <a:gdLst>
              <a:gd name="connsiteX0" fmla="*/ 0 w 6281928"/>
              <a:gd name="connsiteY0" fmla="*/ 0 h 18288"/>
              <a:gd name="connsiteX1" fmla="*/ 572353 w 6281928"/>
              <a:gd name="connsiteY1" fmla="*/ 0 h 18288"/>
              <a:gd name="connsiteX2" fmla="*/ 1207526 w 6281928"/>
              <a:gd name="connsiteY2" fmla="*/ 0 h 18288"/>
              <a:gd name="connsiteX3" fmla="*/ 1779880 w 6281928"/>
              <a:gd name="connsiteY3" fmla="*/ 0 h 18288"/>
              <a:gd name="connsiteX4" fmla="*/ 2540691 w 6281928"/>
              <a:gd name="connsiteY4" fmla="*/ 0 h 18288"/>
              <a:gd name="connsiteX5" fmla="*/ 3238683 w 6281928"/>
              <a:gd name="connsiteY5" fmla="*/ 0 h 18288"/>
              <a:gd name="connsiteX6" fmla="*/ 3936675 w 6281928"/>
              <a:gd name="connsiteY6" fmla="*/ 0 h 18288"/>
              <a:gd name="connsiteX7" fmla="*/ 4760305 w 6281928"/>
              <a:gd name="connsiteY7" fmla="*/ 0 h 18288"/>
              <a:gd name="connsiteX8" fmla="*/ 5521117 w 6281928"/>
              <a:gd name="connsiteY8" fmla="*/ 0 h 18288"/>
              <a:gd name="connsiteX9" fmla="*/ 6281928 w 6281928"/>
              <a:gd name="connsiteY9" fmla="*/ 0 h 18288"/>
              <a:gd name="connsiteX10" fmla="*/ 6281928 w 6281928"/>
              <a:gd name="connsiteY10" fmla="*/ 18288 h 18288"/>
              <a:gd name="connsiteX11" fmla="*/ 5772394 w 6281928"/>
              <a:gd name="connsiteY11" fmla="*/ 18288 h 18288"/>
              <a:gd name="connsiteX12" fmla="*/ 5200040 w 6281928"/>
              <a:gd name="connsiteY12" fmla="*/ 18288 h 18288"/>
              <a:gd name="connsiteX13" fmla="*/ 4439229 w 6281928"/>
              <a:gd name="connsiteY13" fmla="*/ 18288 h 18288"/>
              <a:gd name="connsiteX14" fmla="*/ 3615599 w 6281928"/>
              <a:gd name="connsiteY14" fmla="*/ 18288 h 18288"/>
              <a:gd name="connsiteX15" fmla="*/ 2980426 w 6281928"/>
              <a:gd name="connsiteY15" fmla="*/ 18288 h 18288"/>
              <a:gd name="connsiteX16" fmla="*/ 2156795 w 6281928"/>
              <a:gd name="connsiteY16" fmla="*/ 18288 h 18288"/>
              <a:gd name="connsiteX17" fmla="*/ 1584442 w 6281928"/>
              <a:gd name="connsiteY17" fmla="*/ 18288 h 18288"/>
              <a:gd name="connsiteX18" fmla="*/ 1074908 w 6281928"/>
              <a:gd name="connsiteY18" fmla="*/ 18288 h 18288"/>
              <a:gd name="connsiteX19" fmla="*/ 0 w 6281928"/>
              <a:gd name="connsiteY19" fmla="*/ 18288 h 18288"/>
              <a:gd name="connsiteX20" fmla="*/ 0 w 6281928"/>
              <a:gd name="connsiteY2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281928" h="18288" fill="none" extrusionOk="0">
                <a:moveTo>
                  <a:pt x="0" y="0"/>
                </a:moveTo>
                <a:cubicBezTo>
                  <a:pt x="205960" y="24870"/>
                  <a:pt x="343550" y="5918"/>
                  <a:pt x="572353" y="0"/>
                </a:cubicBezTo>
                <a:cubicBezTo>
                  <a:pt x="801156" y="-5918"/>
                  <a:pt x="1015649" y="-11381"/>
                  <a:pt x="1207526" y="0"/>
                </a:cubicBezTo>
                <a:cubicBezTo>
                  <a:pt x="1399403" y="11381"/>
                  <a:pt x="1549725" y="7866"/>
                  <a:pt x="1779880" y="0"/>
                </a:cubicBezTo>
                <a:cubicBezTo>
                  <a:pt x="2010035" y="-7866"/>
                  <a:pt x="2190674" y="12826"/>
                  <a:pt x="2540691" y="0"/>
                </a:cubicBezTo>
                <a:cubicBezTo>
                  <a:pt x="2890708" y="-12826"/>
                  <a:pt x="3025718" y="-18534"/>
                  <a:pt x="3238683" y="0"/>
                </a:cubicBezTo>
                <a:cubicBezTo>
                  <a:pt x="3451648" y="18534"/>
                  <a:pt x="3603947" y="14884"/>
                  <a:pt x="3936675" y="0"/>
                </a:cubicBezTo>
                <a:cubicBezTo>
                  <a:pt x="4269403" y="-14884"/>
                  <a:pt x="4480718" y="-24607"/>
                  <a:pt x="4760305" y="0"/>
                </a:cubicBezTo>
                <a:cubicBezTo>
                  <a:pt x="5039892" y="24607"/>
                  <a:pt x="5359549" y="-31311"/>
                  <a:pt x="5521117" y="0"/>
                </a:cubicBezTo>
                <a:cubicBezTo>
                  <a:pt x="5682685" y="31311"/>
                  <a:pt x="5986067" y="-12593"/>
                  <a:pt x="6281928" y="0"/>
                </a:cubicBezTo>
                <a:cubicBezTo>
                  <a:pt x="6282307" y="7355"/>
                  <a:pt x="6282212" y="10249"/>
                  <a:pt x="6281928" y="18288"/>
                </a:cubicBezTo>
                <a:cubicBezTo>
                  <a:pt x="6078981" y="8428"/>
                  <a:pt x="5961061" y="2290"/>
                  <a:pt x="5772394" y="18288"/>
                </a:cubicBezTo>
                <a:cubicBezTo>
                  <a:pt x="5583727" y="34286"/>
                  <a:pt x="5329968" y="24208"/>
                  <a:pt x="5200040" y="18288"/>
                </a:cubicBezTo>
                <a:cubicBezTo>
                  <a:pt x="5070112" y="12368"/>
                  <a:pt x="4793288" y="21070"/>
                  <a:pt x="4439229" y="18288"/>
                </a:cubicBezTo>
                <a:cubicBezTo>
                  <a:pt x="4085170" y="15506"/>
                  <a:pt x="3813765" y="-16466"/>
                  <a:pt x="3615599" y="18288"/>
                </a:cubicBezTo>
                <a:cubicBezTo>
                  <a:pt x="3417433" y="53042"/>
                  <a:pt x="3133643" y="20727"/>
                  <a:pt x="2980426" y="18288"/>
                </a:cubicBezTo>
                <a:cubicBezTo>
                  <a:pt x="2827209" y="15849"/>
                  <a:pt x="2380685" y="51850"/>
                  <a:pt x="2156795" y="18288"/>
                </a:cubicBezTo>
                <a:cubicBezTo>
                  <a:pt x="1932905" y="-15274"/>
                  <a:pt x="1716744" y="-1398"/>
                  <a:pt x="1584442" y="18288"/>
                </a:cubicBezTo>
                <a:cubicBezTo>
                  <a:pt x="1452140" y="37974"/>
                  <a:pt x="1280887" y="12750"/>
                  <a:pt x="1074908" y="18288"/>
                </a:cubicBezTo>
                <a:cubicBezTo>
                  <a:pt x="868929" y="23826"/>
                  <a:pt x="318124" y="-17878"/>
                  <a:pt x="0" y="18288"/>
                </a:cubicBezTo>
                <a:cubicBezTo>
                  <a:pt x="-384" y="12702"/>
                  <a:pt x="-513" y="4636"/>
                  <a:pt x="0" y="0"/>
                </a:cubicBezTo>
                <a:close/>
              </a:path>
              <a:path w="6281928" h="18288" stroke="0" extrusionOk="0">
                <a:moveTo>
                  <a:pt x="0" y="0"/>
                </a:moveTo>
                <a:cubicBezTo>
                  <a:pt x="135290" y="27650"/>
                  <a:pt x="488372" y="4391"/>
                  <a:pt x="635173" y="0"/>
                </a:cubicBezTo>
                <a:cubicBezTo>
                  <a:pt x="781974" y="-4391"/>
                  <a:pt x="992816" y="14310"/>
                  <a:pt x="1144707" y="0"/>
                </a:cubicBezTo>
                <a:cubicBezTo>
                  <a:pt x="1296598" y="-14310"/>
                  <a:pt x="1796462" y="-1258"/>
                  <a:pt x="1968337" y="0"/>
                </a:cubicBezTo>
                <a:cubicBezTo>
                  <a:pt x="2140212" y="1258"/>
                  <a:pt x="2343376" y="-12852"/>
                  <a:pt x="2603510" y="0"/>
                </a:cubicBezTo>
                <a:cubicBezTo>
                  <a:pt x="2863644" y="12852"/>
                  <a:pt x="2935073" y="-10591"/>
                  <a:pt x="3238683" y="0"/>
                </a:cubicBezTo>
                <a:cubicBezTo>
                  <a:pt x="3542293" y="10591"/>
                  <a:pt x="3731676" y="3538"/>
                  <a:pt x="4062313" y="0"/>
                </a:cubicBezTo>
                <a:cubicBezTo>
                  <a:pt x="4392950" y="-3538"/>
                  <a:pt x="4440715" y="28126"/>
                  <a:pt x="4634667" y="0"/>
                </a:cubicBezTo>
                <a:cubicBezTo>
                  <a:pt x="4828619" y="-28126"/>
                  <a:pt x="5052661" y="8974"/>
                  <a:pt x="5458297" y="0"/>
                </a:cubicBezTo>
                <a:cubicBezTo>
                  <a:pt x="5863933" y="-8974"/>
                  <a:pt x="5906900" y="-24516"/>
                  <a:pt x="6281928" y="0"/>
                </a:cubicBezTo>
                <a:cubicBezTo>
                  <a:pt x="6282268" y="5688"/>
                  <a:pt x="6281759" y="13142"/>
                  <a:pt x="6281928" y="18288"/>
                </a:cubicBezTo>
                <a:cubicBezTo>
                  <a:pt x="6036108" y="15339"/>
                  <a:pt x="5743611" y="10415"/>
                  <a:pt x="5583936" y="18288"/>
                </a:cubicBezTo>
                <a:cubicBezTo>
                  <a:pt x="5424261" y="26161"/>
                  <a:pt x="5250533" y="-179"/>
                  <a:pt x="4948763" y="18288"/>
                </a:cubicBezTo>
                <a:cubicBezTo>
                  <a:pt x="4646993" y="36755"/>
                  <a:pt x="4354673" y="7565"/>
                  <a:pt x="4125133" y="18288"/>
                </a:cubicBezTo>
                <a:cubicBezTo>
                  <a:pt x="3895593" y="29012"/>
                  <a:pt x="3570246" y="29209"/>
                  <a:pt x="3301502" y="18288"/>
                </a:cubicBezTo>
                <a:cubicBezTo>
                  <a:pt x="3032758" y="7367"/>
                  <a:pt x="2955340" y="11905"/>
                  <a:pt x="2729149" y="18288"/>
                </a:cubicBezTo>
                <a:cubicBezTo>
                  <a:pt x="2502958" y="24671"/>
                  <a:pt x="2269423" y="3142"/>
                  <a:pt x="2031157" y="18288"/>
                </a:cubicBezTo>
                <a:cubicBezTo>
                  <a:pt x="1792891" y="33434"/>
                  <a:pt x="1484731" y="22122"/>
                  <a:pt x="1207526" y="18288"/>
                </a:cubicBezTo>
                <a:cubicBezTo>
                  <a:pt x="930321" y="14454"/>
                  <a:pt x="560231" y="-33402"/>
                  <a:pt x="0" y="18288"/>
                </a:cubicBezTo>
                <a:cubicBezTo>
                  <a:pt x="-478" y="10520"/>
                  <a:pt x="210" y="5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29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A15637-89AF-9F7C-1E6B-D5BC5FBD6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823"/>
            <a:ext cx="3419856" cy="5583148"/>
          </a:xfrm>
        </p:spPr>
        <p:txBody>
          <a:bodyPr anchor="ctr">
            <a:normAutofit/>
          </a:bodyPr>
          <a:lstStyle/>
          <a:p>
            <a:r>
              <a:rPr lang="en-US" sz="4200" dirty="0">
                <a:latin typeface="Calibri (Body)"/>
              </a:rPr>
              <a:t>In the shorter run, Russo-</a:t>
            </a:r>
            <a:r>
              <a:rPr lang="en-US" sz="4200" dirty="0" err="1">
                <a:latin typeface="Calibri (Body)"/>
              </a:rPr>
              <a:t>Ukranian</a:t>
            </a:r>
            <a:r>
              <a:rPr lang="en-US" sz="4200" dirty="0">
                <a:latin typeface="Calibri (Body)"/>
              </a:rPr>
              <a:t> war </a:t>
            </a:r>
            <a:r>
              <a:rPr lang="sr-Latn-RS" sz="4200" dirty="0">
                <a:latin typeface="Calibri (Body)"/>
              </a:rPr>
              <a:t>is </a:t>
            </a:r>
            <a:r>
              <a:rPr lang="en-US" sz="4200" dirty="0">
                <a:latin typeface="Calibri (Body)"/>
              </a:rPr>
              <a:t>contributing to supply challenges, inflation, (recession?)</a:t>
            </a:r>
          </a:p>
        </p:txBody>
      </p:sp>
      <p:sp>
        <p:nvSpPr>
          <p:cNvPr id="9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onnsiteX0" fmla="*/ 0 w 18288"/>
              <a:gd name="connsiteY0" fmla="*/ 0 h 5590381"/>
              <a:gd name="connsiteX1" fmla="*/ 18288 w 18288"/>
              <a:gd name="connsiteY1" fmla="*/ 0 h 5590381"/>
              <a:gd name="connsiteX2" fmla="*/ 18288 w 18288"/>
              <a:gd name="connsiteY2" fmla="*/ 754701 h 5590381"/>
              <a:gd name="connsiteX3" fmla="*/ 18288 w 18288"/>
              <a:gd name="connsiteY3" fmla="*/ 1565307 h 5590381"/>
              <a:gd name="connsiteX4" fmla="*/ 18288 w 18288"/>
              <a:gd name="connsiteY4" fmla="*/ 2152297 h 5590381"/>
              <a:gd name="connsiteX5" fmla="*/ 18288 w 18288"/>
              <a:gd name="connsiteY5" fmla="*/ 2906998 h 5590381"/>
              <a:gd name="connsiteX6" fmla="*/ 18288 w 18288"/>
              <a:gd name="connsiteY6" fmla="*/ 3549892 h 5590381"/>
              <a:gd name="connsiteX7" fmla="*/ 18288 w 18288"/>
              <a:gd name="connsiteY7" fmla="*/ 4080978 h 5590381"/>
              <a:gd name="connsiteX8" fmla="*/ 18288 w 18288"/>
              <a:gd name="connsiteY8" fmla="*/ 4835680 h 5590381"/>
              <a:gd name="connsiteX9" fmla="*/ 18288 w 18288"/>
              <a:gd name="connsiteY9" fmla="*/ 5590381 h 5590381"/>
              <a:gd name="connsiteX10" fmla="*/ 0 w 18288"/>
              <a:gd name="connsiteY10" fmla="*/ 5590381 h 5590381"/>
              <a:gd name="connsiteX11" fmla="*/ 0 w 18288"/>
              <a:gd name="connsiteY11" fmla="*/ 4835680 h 5590381"/>
              <a:gd name="connsiteX12" fmla="*/ 0 w 18288"/>
              <a:gd name="connsiteY12" fmla="*/ 4304593 h 5590381"/>
              <a:gd name="connsiteX13" fmla="*/ 0 w 18288"/>
              <a:gd name="connsiteY13" fmla="*/ 3773507 h 5590381"/>
              <a:gd name="connsiteX14" fmla="*/ 0 w 18288"/>
              <a:gd name="connsiteY14" fmla="*/ 3186517 h 5590381"/>
              <a:gd name="connsiteX15" fmla="*/ 0 w 18288"/>
              <a:gd name="connsiteY15" fmla="*/ 2487720 h 5590381"/>
              <a:gd name="connsiteX16" fmla="*/ 0 w 18288"/>
              <a:gd name="connsiteY16" fmla="*/ 1956633 h 5590381"/>
              <a:gd name="connsiteX17" fmla="*/ 0 w 18288"/>
              <a:gd name="connsiteY17" fmla="*/ 1425547 h 5590381"/>
              <a:gd name="connsiteX18" fmla="*/ 0 w 18288"/>
              <a:gd name="connsiteY18" fmla="*/ 614942 h 5590381"/>
              <a:gd name="connsiteX19" fmla="*/ 0 w 18288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C8FA5F-4E4B-E24E-9F53-364EB8E46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976115"/>
            <a:ext cx="6894576" cy="460285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B67E4-81B8-5FD0-01B1-3A7F18B8B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760" y="640824"/>
            <a:ext cx="7361312" cy="1939710"/>
          </a:xfrm>
        </p:spPr>
        <p:txBody>
          <a:bodyPr anchor="t">
            <a:normAutofit/>
          </a:bodyPr>
          <a:lstStyle/>
          <a:p>
            <a:pPr>
              <a:spcAft>
                <a:spcPts val="2400"/>
              </a:spcAft>
            </a:pPr>
            <a:r>
              <a:rPr lang="en-US" sz="2200" dirty="0"/>
              <a:t>Skyrocketing energy and other commodity prices</a:t>
            </a:r>
          </a:p>
          <a:p>
            <a:pPr marL="0" indent="0">
              <a:buNone/>
            </a:pPr>
            <a:r>
              <a:rPr lang="en-US" sz="2200" b="1" dirty="0"/>
              <a:t>Graph</a:t>
            </a:r>
            <a:r>
              <a:rPr lang="sr-Latn-RS" sz="2200" b="1" dirty="0"/>
              <a:t> 2</a:t>
            </a:r>
            <a:r>
              <a:rPr lang="en-US" sz="2200" b="1" dirty="0"/>
              <a:t>: Primary commodities prices indices – 2011-2022 m7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8ADA12-84AD-14FE-A895-5A3F2EC1E5A1}"/>
              </a:ext>
            </a:extLst>
          </p:cNvPr>
          <p:cNvSpPr txBox="1"/>
          <p:nvPr/>
        </p:nvSpPr>
        <p:spPr>
          <a:xfrm>
            <a:off x="5379042" y="6466637"/>
            <a:ext cx="5862191" cy="391363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300" i="1">
                <a:solidFill>
                  <a:srgbClr val="FFFFFF"/>
                </a:solidFill>
              </a:rPr>
              <a:t>Source: IMF</a:t>
            </a:r>
          </a:p>
        </p:txBody>
      </p:sp>
    </p:spTree>
    <p:extLst>
      <p:ext uri="{BB962C8B-B14F-4D97-AF65-F5344CB8AC3E}">
        <p14:creationId xmlns:p14="http://schemas.microsoft.com/office/powerpoint/2010/main" val="1980989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A15637-89AF-9F7C-1E6B-D5BC5FBD6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>
                <a:latin typeface="Calibri (Body)"/>
              </a:rPr>
              <a:t>In the shorter run, Russo-Ukranian war contributing to supply challenges, inflation, (recession?)</a:t>
            </a:r>
          </a:p>
        </p:txBody>
      </p:sp>
      <p:sp>
        <p:nvSpPr>
          <p:cNvPr id="6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B67E4-81B8-5FD0-01B1-3A7F18B8B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Energy</a:t>
            </a:r>
            <a:r>
              <a:rPr lang="en-US" dirty="0"/>
              <a:t> costs overall ↑ 90% (</a:t>
            </a:r>
            <a:r>
              <a:rPr lang="sr-Latn-RS" dirty="0"/>
              <a:t>J</a:t>
            </a:r>
            <a:r>
              <a:rPr lang="en-US" dirty="0" err="1"/>
              <a:t>uly</a:t>
            </a:r>
            <a:r>
              <a:rPr lang="en-US" dirty="0"/>
              <a:t> 2022</a:t>
            </a:r>
            <a:r>
              <a:rPr lang="sr-Latn-RS" dirty="0"/>
              <a:t> </a:t>
            </a:r>
            <a:r>
              <a:rPr lang="en-US" dirty="0"/>
              <a:t>-</a:t>
            </a:r>
            <a:r>
              <a:rPr lang="sr-Latn-RS" dirty="0"/>
              <a:t> J</a:t>
            </a:r>
            <a:r>
              <a:rPr lang="en-US" dirty="0" err="1"/>
              <a:t>uly</a:t>
            </a:r>
            <a:r>
              <a:rPr lang="en-US" dirty="0"/>
              <a:t> 2021)</a:t>
            </a:r>
            <a:endParaRPr lang="sr-Latn-RS" dirty="0"/>
          </a:p>
          <a:p>
            <a:endParaRPr lang="en-US" sz="1900" dirty="0"/>
          </a:p>
          <a:p>
            <a:r>
              <a:rPr lang="en-US" b="1" dirty="0"/>
              <a:t>Gas</a:t>
            </a:r>
            <a:r>
              <a:rPr lang="en-US" dirty="0"/>
              <a:t> prices skyrocketing, 5-10x increase (in Europe and Asia) on year before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>
                <a:solidFill>
                  <a:srgbClr val="FF5050"/>
                </a:solidFill>
              </a:rPr>
              <a:t>=&gt; </a:t>
            </a:r>
            <a:r>
              <a:rPr lang="en-US" dirty="0">
                <a:solidFill>
                  <a:srgbClr val="FF5050"/>
                </a:solidFill>
              </a:rPr>
              <a:t>Fertilizer</a:t>
            </a:r>
            <a:r>
              <a:rPr lang="en-US" b="1" dirty="0">
                <a:solidFill>
                  <a:srgbClr val="FF5050"/>
                </a:solidFill>
              </a:rPr>
              <a:t> prices ↑ 70%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5050"/>
                </a:solidFill>
              </a:rPr>
              <a:t>	</a:t>
            </a:r>
            <a:r>
              <a:rPr lang="sr-Latn-RS" b="1" dirty="0">
                <a:solidFill>
                  <a:srgbClr val="FF5050"/>
                </a:solidFill>
              </a:rPr>
              <a:t>				</a:t>
            </a:r>
            <a:r>
              <a:rPr lang="en-US" b="1" dirty="0">
                <a:solidFill>
                  <a:srgbClr val="FF5050"/>
                </a:solidFill>
              </a:rPr>
              <a:t>=&gt;  Food prices ↑ 10%</a:t>
            </a:r>
            <a:endParaRPr lang="sr-Latn-RS" b="1" dirty="0">
              <a:solidFill>
                <a:srgbClr val="FF5050"/>
              </a:solidFill>
            </a:endParaRPr>
          </a:p>
          <a:p>
            <a:pPr marL="0" indent="0">
              <a:buNone/>
            </a:pPr>
            <a:endParaRPr lang="en-US" sz="1100" b="1" dirty="0">
              <a:solidFill>
                <a:srgbClr val="FF5050"/>
              </a:solidFill>
            </a:endParaRPr>
          </a:p>
          <a:p>
            <a:r>
              <a:rPr lang="en-US" dirty="0"/>
              <a:t>Russia and Ukraine account for more than 25% of the world’s trade in </a:t>
            </a:r>
            <a:r>
              <a:rPr lang="en-US" b="1" dirty="0"/>
              <a:t>wheat</a:t>
            </a:r>
            <a:r>
              <a:rPr lang="sr-Latn-RS" dirty="0"/>
              <a:t>,</a:t>
            </a:r>
            <a:r>
              <a:rPr lang="en-US" dirty="0"/>
              <a:t> 60% of global </a:t>
            </a:r>
            <a:r>
              <a:rPr lang="en-US" b="1" dirty="0"/>
              <a:t>sunflower</a:t>
            </a:r>
            <a:r>
              <a:rPr lang="en-US" dirty="0"/>
              <a:t> oil and 30% of global </a:t>
            </a:r>
            <a:r>
              <a:rPr lang="en-US" b="1" dirty="0"/>
              <a:t>barley</a:t>
            </a:r>
            <a:r>
              <a:rPr lang="en-US" dirty="0"/>
              <a:t> exports – delayed and partly will not be realized</a:t>
            </a:r>
            <a:endParaRPr lang="sr-Latn-RS" dirty="0"/>
          </a:p>
          <a:p>
            <a:endParaRPr lang="en-US" sz="1500" dirty="0"/>
          </a:p>
          <a:p>
            <a:r>
              <a:rPr lang="en-US" dirty="0"/>
              <a:t>Supply of </a:t>
            </a:r>
            <a:r>
              <a:rPr lang="en-US" b="1" dirty="0"/>
              <a:t>strategic</a:t>
            </a:r>
            <a:r>
              <a:rPr lang="en-US" dirty="0"/>
              <a:t> raw materials at risk  </a:t>
            </a:r>
          </a:p>
          <a:p>
            <a:pPr marL="457200" lvl="1" indent="0">
              <a:buNone/>
            </a:pPr>
            <a:r>
              <a:rPr lang="en-US" sz="2800" dirty="0"/>
              <a:t>=&gt; </a:t>
            </a:r>
            <a:r>
              <a:rPr lang="en-US" sz="2800" dirty="0" err="1"/>
              <a:t>Aluminium</a:t>
            </a:r>
            <a:r>
              <a:rPr lang="en-US" sz="2800" dirty="0"/>
              <a:t>, nickel, potash, palladium, vanadium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946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E00BD-53BB-98CF-A0D8-2287F0503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libri (Body)"/>
              </a:rPr>
              <a:t>Commodity price</a:t>
            </a:r>
            <a:r>
              <a:rPr lang="sr-Latn-RS" sz="4000" dirty="0">
                <a:latin typeface="Calibri (Body)"/>
              </a:rPr>
              <a:t>: Impact on</a:t>
            </a:r>
            <a:r>
              <a:rPr lang="en-US" sz="4000" dirty="0">
                <a:latin typeface="Calibri (Body)"/>
              </a:rPr>
              <a:t> SMEs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881FC-B4F0-8CB6-5613-95D559441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fontScale="92500"/>
          </a:bodyPr>
          <a:lstStyle/>
          <a:p>
            <a:r>
              <a:rPr lang="en-US" dirty="0"/>
              <a:t>All else equal, shocks will have </a:t>
            </a:r>
            <a:r>
              <a:rPr lang="sr-Latn-RS" dirty="0"/>
              <a:t>a </a:t>
            </a:r>
            <a:r>
              <a:rPr lang="en-US" dirty="0"/>
              <a:t>stronger impact on SMEs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400" dirty="0"/>
              <a:t>Fewer resources to</a:t>
            </a:r>
            <a:r>
              <a:rPr lang="sr-Latn-RS" sz="2400" dirty="0"/>
              <a:t>:</a:t>
            </a:r>
            <a:r>
              <a:rPr lang="en-US" sz="2400" dirty="0"/>
              <a:t> </a:t>
            </a:r>
            <a:endParaRPr lang="sr-Latn-RS" sz="2400" dirty="0"/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200" dirty="0"/>
              <a:t>diversify inputs</a:t>
            </a:r>
            <a:endParaRPr lang="sr-Latn-RS" sz="2200" dirty="0"/>
          </a:p>
          <a:p>
            <a:pPr lvl="4">
              <a:buFont typeface="Wingdings" panose="05000000000000000000" pitchFamily="2" charset="2"/>
              <a:buChar char="§"/>
            </a:pPr>
            <a:r>
              <a:rPr lang="sr-Latn-RS" sz="2200" dirty="0"/>
              <a:t>change technologies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sr-Latn-RS" sz="2200" dirty="0"/>
              <a:t>endure losses</a:t>
            </a:r>
            <a:r>
              <a:rPr lang="en-US" sz="2200" dirty="0"/>
              <a:t> </a:t>
            </a:r>
            <a:endParaRPr lang="sr-Latn-RS" sz="2200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sr-Latn-RS" sz="2400" dirty="0"/>
              <a:t>Le</a:t>
            </a:r>
            <a:r>
              <a:rPr lang="en-US" sz="2400" dirty="0"/>
              <a:t>ss bankable</a:t>
            </a:r>
            <a:endParaRPr lang="sr-Latn-RS" sz="2400" dirty="0"/>
          </a:p>
          <a:p>
            <a:pPr lvl="2">
              <a:buFont typeface="Courier New" panose="02070309020205020404" pitchFamily="49" charset="0"/>
              <a:buChar char="o"/>
            </a:pPr>
            <a:endParaRPr lang="en-US" sz="1200" dirty="0"/>
          </a:p>
          <a:p>
            <a:r>
              <a:rPr lang="en-US" dirty="0"/>
              <a:t>SMEs will </a:t>
            </a:r>
            <a:r>
              <a:rPr lang="sr-Latn-RS" dirty="0"/>
              <a:t>be particularly </a:t>
            </a:r>
            <a:r>
              <a:rPr lang="en-US" dirty="0"/>
              <a:t>affected by food production cost squeeze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400" dirty="0"/>
              <a:t>(while opportunities to fill gaps in cereal production favors larger producers)</a:t>
            </a:r>
            <a:endParaRPr lang="sr-Latn-RS" sz="2400" dirty="0"/>
          </a:p>
          <a:p>
            <a:pPr lvl="2">
              <a:buFont typeface="Courier New" panose="02070309020205020404" pitchFamily="49" charset="0"/>
              <a:buChar char="o"/>
            </a:pPr>
            <a:endParaRPr lang="en-US" sz="1100" dirty="0"/>
          </a:p>
          <a:p>
            <a:r>
              <a:rPr lang="sr-Latn-RS" dirty="0"/>
              <a:t>But less by g</a:t>
            </a:r>
            <a:r>
              <a:rPr lang="en-US" dirty="0"/>
              <a:t>as prices – </a:t>
            </a:r>
            <a:r>
              <a:rPr lang="sr-Latn-RS" dirty="0"/>
              <a:t>affect</a:t>
            </a:r>
            <a:r>
              <a:rPr lang="en-US" dirty="0"/>
              <a:t> sectors with </a:t>
            </a:r>
            <a:r>
              <a:rPr lang="sr-Latn-RS" dirty="0"/>
              <a:t>few SMEs </a:t>
            </a:r>
            <a:r>
              <a:rPr lang="en-US" dirty="0"/>
              <a:t>(cement, fertilizer)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58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D24BFD5-D814-402B-B6C4-EEF6AE14B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CFB29E-29EA-F71A-2E02-CCC535BF8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2"/>
            <a:ext cx="6281928" cy="4135437"/>
          </a:xfrm>
        </p:spPr>
        <p:txBody>
          <a:bodyPr>
            <a:normAutofit/>
          </a:bodyPr>
          <a:lstStyle/>
          <a:p>
            <a:pPr algn="l"/>
            <a:r>
              <a:rPr lang="sr-Latn-RS" sz="6600" dirty="0">
                <a:latin typeface="Calibri (Body)"/>
              </a:rPr>
              <a:t>III - Policy Implications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36FED7E8-9A97-475F-9FA4-113410D44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6139" y="1031284"/>
            <a:ext cx="3647661" cy="4436126"/>
          </a:xfrm>
          <a:custGeom>
            <a:avLst/>
            <a:gdLst>
              <a:gd name="connsiteX0" fmla="*/ 0 w 3647661"/>
              <a:gd name="connsiteY0" fmla="*/ 0 h 4436126"/>
              <a:gd name="connsiteX1" fmla="*/ 498514 w 3647661"/>
              <a:gd name="connsiteY1" fmla="*/ 0 h 4436126"/>
              <a:gd name="connsiteX2" fmla="*/ 1069981 w 3647661"/>
              <a:gd name="connsiteY2" fmla="*/ 0 h 4436126"/>
              <a:gd name="connsiteX3" fmla="*/ 1714401 w 3647661"/>
              <a:gd name="connsiteY3" fmla="*/ 0 h 4436126"/>
              <a:gd name="connsiteX4" fmla="*/ 2285868 w 3647661"/>
              <a:gd name="connsiteY4" fmla="*/ 0 h 4436126"/>
              <a:gd name="connsiteX5" fmla="*/ 2784381 w 3647661"/>
              <a:gd name="connsiteY5" fmla="*/ 0 h 4436126"/>
              <a:gd name="connsiteX6" fmla="*/ 3647661 w 3647661"/>
              <a:gd name="connsiteY6" fmla="*/ 0 h 4436126"/>
              <a:gd name="connsiteX7" fmla="*/ 3647661 w 3647661"/>
              <a:gd name="connsiteY7" fmla="*/ 633732 h 4436126"/>
              <a:gd name="connsiteX8" fmla="*/ 3647661 w 3647661"/>
              <a:gd name="connsiteY8" fmla="*/ 1267465 h 4436126"/>
              <a:gd name="connsiteX9" fmla="*/ 3647661 w 3647661"/>
              <a:gd name="connsiteY9" fmla="*/ 1768113 h 4436126"/>
              <a:gd name="connsiteX10" fmla="*/ 3647661 w 3647661"/>
              <a:gd name="connsiteY10" fmla="*/ 2446207 h 4436126"/>
              <a:gd name="connsiteX11" fmla="*/ 3647661 w 3647661"/>
              <a:gd name="connsiteY11" fmla="*/ 2946855 h 4436126"/>
              <a:gd name="connsiteX12" fmla="*/ 3647661 w 3647661"/>
              <a:gd name="connsiteY12" fmla="*/ 3580587 h 4436126"/>
              <a:gd name="connsiteX13" fmla="*/ 3647661 w 3647661"/>
              <a:gd name="connsiteY13" fmla="*/ 4436126 h 4436126"/>
              <a:gd name="connsiteX14" fmla="*/ 3039718 w 3647661"/>
              <a:gd name="connsiteY14" fmla="*/ 4436126 h 4436126"/>
              <a:gd name="connsiteX15" fmla="*/ 2431774 w 3647661"/>
              <a:gd name="connsiteY15" fmla="*/ 4436126 h 4436126"/>
              <a:gd name="connsiteX16" fmla="*/ 1823831 w 3647661"/>
              <a:gd name="connsiteY16" fmla="*/ 4436126 h 4436126"/>
              <a:gd name="connsiteX17" fmla="*/ 1288840 w 3647661"/>
              <a:gd name="connsiteY17" fmla="*/ 4436126 h 4436126"/>
              <a:gd name="connsiteX18" fmla="*/ 607943 w 3647661"/>
              <a:gd name="connsiteY18" fmla="*/ 4436126 h 4436126"/>
              <a:gd name="connsiteX19" fmla="*/ 0 w 3647661"/>
              <a:gd name="connsiteY19" fmla="*/ 4436126 h 4436126"/>
              <a:gd name="connsiteX20" fmla="*/ 0 w 3647661"/>
              <a:gd name="connsiteY20" fmla="*/ 3758032 h 4436126"/>
              <a:gd name="connsiteX21" fmla="*/ 0 w 3647661"/>
              <a:gd name="connsiteY21" fmla="*/ 3035578 h 4436126"/>
              <a:gd name="connsiteX22" fmla="*/ 0 w 3647661"/>
              <a:gd name="connsiteY22" fmla="*/ 2401845 h 4436126"/>
              <a:gd name="connsiteX23" fmla="*/ 0 w 3647661"/>
              <a:gd name="connsiteY23" fmla="*/ 1768113 h 4436126"/>
              <a:gd name="connsiteX24" fmla="*/ 0 w 3647661"/>
              <a:gd name="connsiteY24" fmla="*/ 1178742 h 4436126"/>
              <a:gd name="connsiteX25" fmla="*/ 0 w 3647661"/>
              <a:gd name="connsiteY25" fmla="*/ 589371 h 4436126"/>
              <a:gd name="connsiteX26" fmla="*/ 0 w 3647661"/>
              <a:gd name="connsiteY26" fmla="*/ 0 h 443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47661" h="4436126" fill="none" extrusionOk="0">
                <a:moveTo>
                  <a:pt x="0" y="0"/>
                </a:moveTo>
                <a:cubicBezTo>
                  <a:pt x="116158" y="-16963"/>
                  <a:pt x="364681" y="-4006"/>
                  <a:pt x="498514" y="0"/>
                </a:cubicBezTo>
                <a:cubicBezTo>
                  <a:pt x="632347" y="4006"/>
                  <a:pt x="950865" y="15164"/>
                  <a:pt x="1069981" y="0"/>
                </a:cubicBezTo>
                <a:cubicBezTo>
                  <a:pt x="1189097" y="-15164"/>
                  <a:pt x="1556518" y="-23132"/>
                  <a:pt x="1714401" y="0"/>
                </a:cubicBezTo>
                <a:cubicBezTo>
                  <a:pt x="1872284" y="23132"/>
                  <a:pt x="2015985" y="9364"/>
                  <a:pt x="2285868" y="0"/>
                </a:cubicBezTo>
                <a:cubicBezTo>
                  <a:pt x="2555751" y="-9364"/>
                  <a:pt x="2555148" y="14141"/>
                  <a:pt x="2784381" y="0"/>
                </a:cubicBezTo>
                <a:cubicBezTo>
                  <a:pt x="3013614" y="-14141"/>
                  <a:pt x="3216105" y="-3763"/>
                  <a:pt x="3647661" y="0"/>
                </a:cubicBezTo>
                <a:cubicBezTo>
                  <a:pt x="3623206" y="221859"/>
                  <a:pt x="3622213" y="458853"/>
                  <a:pt x="3647661" y="633732"/>
                </a:cubicBezTo>
                <a:cubicBezTo>
                  <a:pt x="3673109" y="808611"/>
                  <a:pt x="3674779" y="1138417"/>
                  <a:pt x="3647661" y="1267465"/>
                </a:cubicBezTo>
                <a:cubicBezTo>
                  <a:pt x="3620543" y="1396513"/>
                  <a:pt x="3664792" y="1625185"/>
                  <a:pt x="3647661" y="1768113"/>
                </a:cubicBezTo>
                <a:cubicBezTo>
                  <a:pt x="3630530" y="1911041"/>
                  <a:pt x="3671056" y="2135008"/>
                  <a:pt x="3647661" y="2446207"/>
                </a:cubicBezTo>
                <a:cubicBezTo>
                  <a:pt x="3624266" y="2757406"/>
                  <a:pt x="3642702" y="2713342"/>
                  <a:pt x="3647661" y="2946855"/>
                </a:cubicBezTo>
                <a:cubicBezTo>
                  <a:pt x="3652620" y="3180368"/>
                  <a:pt x="3664319" y="3290221"/>
                  <a:pt x="3647661" y="3580587"/>
                </a:cubicBezTo>
                <a:cubicBezTo>
                  <a:pt x="3631003" y="3870953"/>
                  <a:pt x="3617531" y="4259425"/>
                  <a:pt x="3647661" y="4436126"/>
                </a:cubicBezTo>
                <a:cubicBezTo>
                  <a:pt x="3523929" y="4410412"/>
                  <a:pt x="3241413" y="4436068"/>
                  <a:pt x="3039718" y="4436126"/>
                </a:cubicBezTo>
                <a:cubicBezTo>
                  <a:pt x="2838023" y="4436184"/>
                  <a:pt x="2630387" y="4431142"/>
                  <a:pt x="2431774" y="4436126"/>
                </a:cubicBezTo>
                <a:cubicBezTo>
                  <a:pt x="2233161" y="4441110"/>
                  <a:pt x="2003296" y="4449826"/>
                  <a:pt x="1823831" y="4436126"/>
                </a:cubicBezTo>
                <a:cubicBezTo>
                  <a:pt x="1644366" y="4422426"/>
                  <a:pt x="1399453" y="4442442"/>
                  <a:pt x="1288840" y="4436126"/>
                </a:cubicBezTo>
                <a:cubicBezTo>
                  <a:pt x="1178227" y="4429810"/>
                  <a:pt x="793482" y="4411099"/>
                  <a:pt x="607943" y="4436126"/>
                </a:cubicBezTo>
                <a:cubicBezTo>
                  <a:pt x="422404" y="4461153"/>
                  <a:pt x="158703" y="4453091"/>
                  <a:pt x="0" y="4436126"/>
                </a:cubicBezTo>
                <a:cubicBezTo>
                  <a:pt x="8129" y="4099466"/>
                  <a:pt x="23502" y="4014012"/>
                  <a:pt x="0" y="3758032"/>
                </a:cubicBezTo>
                <a:cubicBezTo>
                  <a:pt x="-23502" y="3502052"/>
                  <a:pt x="8018" y="3295661"/>
                  <a:pt x="0" y="3035578"/>
                </a:cubicBezTo>
                <a:cubicBezTo>
                  <a:pt x="-8018" y="2775495"/>
                  <a:pt x="-8720" y="2595880"/>
                  <a:pt x="0" y="2401845"/>
                </a:cubicBezTo>
                <a:cubicBezTo>
                  <a:pt x="8720" y="2207810"/>
                  <a:pt x="9279" y="1982551"/>
                  <a:pt x="0" y="1768113"/>
                </a:cubicBezTo>
                <a:cubicBezTo>
                  <a:pt x="-9279" y="1553675"/>
                  <a:pt x="7090" y="1354447"/>
                  <a:pt x="0" y="1178742"/>
                </a:cubicBezTo>
                <a:cubicBezTo>
                  <a:pt x="-7090" y="1003037"/>
                  <a:pt x="-23786" y="768334"/>
                  <a:pt x="0" y="589371"/>
                </a:cubicBezTo>
                <a:cubicBezTo>
                  <a:pt x="23786" y="410408"/>
                  <a:pt x="-16955" y="242082"/>
                  <a:pt x="0" y="0"/>
                </a:cubicBezTo>
                <a:close/>
              </a:path>
              <a:path w="3647661" h="4436126" stroke="0" extrusionOk="0">
                <a:moveTo>
                  <a:pt x="0" y="0"/>
                </a:moveTo>
                <a:cubicBezTo>
                  <a:pt x="171149" y="-7244"/>
                  <a:pt x="374684" y="2591"/>
                  <a:pt x="534990" y="0"/>
                </a:cubicBezTo>
                <a:cubicBezTo>
                  <a:pt x="695296" y="-2591"/>
                  <a:pt x="907320" y="7483"/>
                  <a:pt x="1069981" y="0"/>
                </a:cubicBezTo>
                <a:cubicBezTo>
                  <a:pt x="1232642" y="-7483"/>
                  <a:pt x="1543604" y="-26203"/>
                  <a:pt x="1677924" y="0"/>
                </a:cubicBezTo>
                <a:cubicBezTo>
                  <a:pt x="1812244" y="26203"/>
                  <a:pt x="2140632" y="31361"/>
                  <a:pt x="2322344" y="0"/>
                </a:cubicBezTo>
                <a:cubicBezTo>
                  <a:pt x="2504056" y="-31361"/>
                  <a:pt x="2658834" y="3381"/>
                  <a:pt x="2893811" y="0"/>
                </a:cubicBezTo>
                <a:cubicBezTo>
                  <a:pt x="3128788" y="-3381"/>
                  <a:pt x="3338741" y="-10376"/>
                  <a:pt x="3647661" y="0"/>
                </a:cubicBezTo>
                <a:cubicBezTo>
                  <a:pt x="3628986" y="244498"/>
                  <a:pt x="3624774" y="362520"/>
                  <a:pt x="3647661" y="545010"/>
                </a:cubicBezTo>
                <a:cubicBezTo>
                  <a:pt x="3670549" y="727500"/>
                  <a:pt x="3619543" y="968439"/>
                  <a:pt x="3647661" y="1134381"/>
                </a:cubicBezTo>
                <a:cubicBezTo>
                  <a:pt x="3675779" y="1300323"/>
                  <a:pt x="3670065" y="1646297"/>
                  <a:pt x="3647661" y="1856836"/>
                </a:cubicBezTo>
                <a:cubicBezTo>
                  <a:pt x="3625257" y="2067375"/>
                  <a:pt x="3632904" y="2315399"/>
                  <a:pt x="3647661" y="2490568"/>
                </a:cubicBezTo>
                <a:cubicBezTo>
                  <a:pt x="3662418" y="2665737"/>
                  <a:pt x="3616073" y="2880164"/>
                  <a:pt x="3647661" y="3124300"/>
                </a:cubicBezTo>
                <a:cubicBezTo>
                  <a:pt x="3679249" y="3368436"/>
                  <a:pt x="3677361" y="3519722"/>
                  <a:pt x="3647661" y="3758032"/>
                </a:cubicBezTo>
                <a:cubicBezTo>
                  <a:pt x="3617961" y="3996342"/>
                  <a:pt x="3615180" y="4147465"/>
                  <a:pt x="3647661" y="4436126"/>
                </a:cubicBezTo>
                <a:cubicBezTo>
                  <a:pt x="3506685" y="4421969"/>
                  <a:pt x="3266652" y="4433618"/>
                  <a:pt x="3149147" y="4436126"/>
                </a:cubicBezTo>
                <a:cubicBezTo>
                  <a:pt x="3031642" y="4438634"/>
                  <a:pt x="2832267" y="4432536"/>
                  <a:pt x="2650634" y="4436126"/>
                </a:cubicBezTo>
                <a:cubicBezTo>
                  <a:pt x="2469001" y="4439716"/>
                  <a:pt x="2324677" y="4416284"/>
                  <a:pt x="2042690" y="4436126"/>
                </a:cubicBezTo>
                <a:cubicBezTo>
                  <a:pt x="1760703" y="4455968"/>
                  <a:pt x="1686949" y="4416099"/>
                  <a:pt x="1398270" y="4436126"/>
                </a:cubicBezTo>
                <a:cubicBezTo>
                  <a:pt x="1109591" y="4456153"/>
                  <a:pt x="1071585" y="4455485"/>
                  <a:pt x="899756" y="4436126"/>
                </a:cubicBezTo>
                <a:cubicBezTo>
                  <a:pt x="727927" y="4416767"/>
                  <a:pt x="344407" y="4430463"/>
                  <a:pt x="0" y="4436126"/>
                </a:cubicBezTo>
                <a:cubicBezTo>
                  <a:pt x="5440" y="4303018"/>
                  <a:pt x="91" y="4161914"/>
                  <a:pt x="0" y="3891116"/>
                </a:cubicBezTo>
                <a:cubicBezTo>
                  <a:pt x="-91" y="3620318"/>
                  <a:pt x="-11601" y="3462294"/>
                  <a:pt x="0" y="3301745"/>
                </a:cubicBezTo>
                <a:cubicBezTo>
                  <a:pt x="11601" y="3141196"/>
                  <a:pt x="22776" y="2916996"/>
                  <a:pt x="0" y="2756735"/>
                </a:cubicBezTo>
                <a:cubicBezTo>
                  <a:pt x="-22776" y="2596474"/>
                  <a:pt x="5257" y="2440491"/>
                  <a:pt x="0" y="2256087"/>
                </a:cubicBezTo>
                <a:cubicBezTo>
                  <a:pt x="-5257" y="2071683"/>
                  <a:pt x="20189" y="1902567"/>
                  <a:pt x="0" y="1666716"/>
                </a:cubicBezTo>
                <a:cubicBezTo>
                  <a:pt x="-20189" y="1430865"/>
                  <a:pt x="-21241" y="1161108"/>
                  <a:pt x="0" y="988622"/>
                </a:cubicBezTo>
                <a:cubicBezTo>
                  <a:pt x="21241" y="816136"/>
                  <a:pt x="17108" y="40674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68728339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2A39B854-4B6C-4F7F-A602-6F97770CE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5439978"/>
            <a:ext cx="6281928" cy="18288"/>
          </a:xfrm>
          <a:custGeom>
            <a:avLst/>
            <a:gdLst>
              <a:gd name="connsiteX0" fmla="*/ 0 w 6281928"/>
              <a:gd name="connsiteY0" fmla="*/ 0 h 18288"/>
              <a:gd name="connsiteX1" fmla="*/ 572353 w 6281928"/>
              <a:gd name="connsiteY1" fmla="*/ 0 h 18288"/>
              <a:gd name="connsiteX2" fmla="*/ 1207526 w 6281928"/>
              <a:gd name="connsiteY2" fmla="*/ 0 h 18288"/>
              <a:gd name="connsiteX3" fmla="*/ 1779880 w 6281928"/>
              <a:gd name="connsiteY3" fmla="*/ 0 h 18288"/>
              <a:gd name="connsiteX4" fmla="*/ 2540691 w 6281928"/>
              <a:gd name="connsiteY4" fmla="*/ 0 h 18288"/>
              <a:gd name="connsiteX5" fmla="*/ 3238683 w 6281928"/>
              <a:gd name="connsiteY5" fmla="*/ 0 h 18288"/>
              <a:gd name="connsiteX6" fmla="*/ 3936675 w 6281928"/>
              <a:gd name="connsiteY6" fmla="*/ 0 h 18288"/>
              <a:gd name="connsiteX7" fmla="*/ 4760305 w 6281928"/>
              <a:gd name="connsiteY7" fmla="*/ 0 h 18288"/>
              <a:gd name="connsiteX8" fmla="*/ 5521117 w 6281928"/>
              <a:gd name="connsiteY8" fmla="*/ 0 h 18288"/>
              <a:gd name="connsiteX9" fmla="*/ 6281928 w 6281928"/>
              <a:gd name="connsiteY9" fmla="*/ 0 h 18288"/>
              <a:gd name="connsiteX10" fmla="*/ 6281928 w 6281928"/>
              <a:gd name="connsiteY10" fmla="*/ 18288 h 18288"/>
              <a:gd name="connsiteX11" fmla="*/ 5772394 w 6281928"/>
              <a:gd name="connsiteY11" fmla="*/ 18288 h 18288"/>
              <a:gd name="connsiteX12" fmla="*/ 5200040 w 6281928"/>
              <a:gd name="connsiteY12" fmla="*/ 18288 h 18288"/>
              <a:gd name="connsiteX13" fmla="*/ 4439229 w 6281928"/>
              <a:gd name="connsiteY13" fmla="*/ 18288 h 18288"/>
              <a:gd name="connsiteX14" fmla="*/ 3615599 w 6281928"/>
              <a:gd name="connsiteY14" fmla="*/ 18288 h 18288"/>
              <a:gd name="connsiteX15" fmla="*/ 2980426 w 6281928"/>
              <a:gd name="connsiteY15" fmla="*/ 18288 h 18288"/>
              <a:gd name="connsiteX16" fmla="*/ 2156795 w 6281928"/>
              <a:gd name="connsiteY16" fmla="*/ 18288 h 18288"/>
              <a:gd name="connsiteX17" fmla="*/ 1584442 w 6281928"/>
              <a:gd name="connsiteY17" fmla="*/ 18288 h 18288"/>
              <a:gd name="connsiteX18" fmla="*/ 1074908 w 6281928"/>
              <a:gd name="connsiteY18" fmla="*/ 18288 h 18288"/>
              <a:gd name="connsiteX19" fmla="*/ 0 w 6281928"/>
              <a:gd name="connsiteY19" fmla="*/ 18288 h 18288"/>
              <a:gd name="connsiteX20" fmla="*/ 0 w 6281928"/>
              <a:gd name="connsiteY2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281928" h="18288" fill="none" extrusionOk="0">
                <a:moveTo>
                  <a:pt x="0" y="0"/>
                </a:moveTo>
                <a:cubicBezTo>
                  <a:pt x="205960" y="24870"/>
                  <a:pt x="343550" y="5918"/>
                  <a:pt x="572353" y="0"/>
                </a:cubicBezTo>
                <a:cubicBezTo>
                  <a:pt x="801156" y="-5918"/>
                  <a:pt x="1015649" y="-11381"/>
                  <a:pt x="1207526" y="0"/>
                </a:cubicBezTo>
                <a:cubicBezTo>
                  <a:pt x="1399403" y="11381"/>
                  <a:pt x="1549725" y="7866"/>
                  <a:pt x="1779880" y="0"/>
                </a:cubicBezTo>
                <a:cubicBezTo>
                  <a:pt x="2010035" y="-7866"/>
                  <a:pt x="2190674" y="12826"/>
                  <a:pt x="2540691" y="0"/>
                </a:cubicBezTo>
                <a:cubicBezTo>
                  <a:pt x="2890708" y="-12826"/>
                  <a:pt x="3025718" y="-18534"/>
                  <a:pt x="3238683" y="0"/>
                </a:cubicBezTo>
                <a:cubicBezTo>
                  <a:pt x="3451648" y="18534"/>
                  <a:pt x="3603947" y="14884"/>
                  <a:pt x="3936675" y="0"/>
                </a:cubicBezTo>
                <a:cubicBezTo>
                  <a:pt x="4269403" y="-14884"/>
                  <a:pt x="4480718" y="-24607"/>
                  <a:pt x="4760305" y="0"/>
                </a:cubicBezTo>
                <a:cubicBezTo>
                  <a:pt x="5039892" y="24607"/>
                  <a:pt x="5359549" y="-31311"/>
                  <a:pt x="5521117" y="0"/>
                </a:cubicBezTo>
                <a:cubicBezTo>
                  <a:pt x="5682685" y="31311"/>
                  <a:pt x="5986067" y="-12593"/>
                  <a:pt x="6281928" y="0"/>
                </a:cubicBezTo>
                <a:cubicBezTo>
                  <a:pt x="6282307" y="7355"/>
                  <a:pt x="6282212" y="10249"/>
                  <a:pt x="6281928" y="18288"/>
                </a:cubicBezTo>
                <a:cubicBezTo>
                  <a:pt x="6078981" y="8428"/>
                  <a:pt x="5961061" y="2290"/>
                  <a:pt x="5772394" y="18288"/>
                </a:cubicBezTo>
                <a:cubicBezTo>
                  <a:pt x="5583727" y="34286"/>
                  <a:pt x="5329968" y="24208"/>
                  <a:pt x="5200040" y="18288"/>
                </a:cubicBezTo>
                <a:cubicBezTo>
                  <a:pt x="5070112" y="12368"/>
                  <a:pt x="4793288" y="21070"/>
                  <a:pt x="4439229" y="18288"/>
                </a:cubicBezTo>
                <a:cubicBezTo>
                  <a:pt x="4085170" y="15506"/>
                  <a:pt x="3813765" y="-16466"/>
                  <a:pt x="3615599" y="18288"/>
                </a:cubicBezTo>
                <a:cubicBezTo>
                  <a:pt x="3417433" y="53042"/>
                  <a:pt x="3133643" y="20727"/>
                  <a:pt x="2980426" y="18288"/>
                </a:cubicBezTo>
                <a:cubicBezTo>
                  <a:pt x="2827209" y="15849"/>
                  <a:pt x="2380685" y="51850"/>
                  <a:pt x="2156795" y="18288"/>
                </a:cubicBezTo>
                <a:cubicBezTo>
                  <a:pt x="1932905" y="-15274"/>
                  <a:pt x="1716744" y="-1398"/>
                  <a:pt x="1584442" y="18288"/>
                </a:cubicBezTo>
                <a:cubicBezTo>
                  <a:pt x="1452140" y="37974"/>
                  <a:pt x="1280887" y="12750"/>
                  <a:pt x="1074908" y="18288"/>
                </a:cubicBezTo>
                <a:cubicBezTo>
                  <a:pt x="868929" y="23826"/>
                  <a:pt x="318124" y="-17878"/>
                  <a:pt x="0" y="18288"/>
                </a:cubicBezTo>
                <a:cubicBezTo>
                  <a:pt x="-384" y="12702"/>
                  <a:pt x="-513" y="4636"/>
                  <a:pt x="0" y="0"/>
                </a:cubicBezTo>
                <a:close/>
              </a:path>
              <a:path w="6281928" h="18288" stroke="0" extrusionOk="0">
                <a:moveTo>
                  <a:pt x="0" y="0"/>
                </a:moveTo>
                <a:cubicBezTo>
                  <a:pt x="135290" y="27650"/>
                  <a:pt x="488372" y="4391"/>
                  <a:pt x="635173" y="0"/>
                </a:cubicBezTo>
                <a:cubicBezTo>
                  <a:pt x="781974" y="-4391"/>
                  <a:pt x="992816" y="14310"/>
                  <a:pt x="1144707" y="0"/>
                </a:cubicBezTo>
                <a:cubicBezTo>
                  <a:pt x="1296598" y="-14310"/>
                  <a:pt x="1796462" y="-1258"/>
                  <a:pt x="1968337" y="0"/>
                </a:cubicBezTo>
                <a:cubicBezTo>
                  <a:pt x="2140212" y="1258"/>
                  <a:pt x="2343376" y="-12852"/>
                  <a:pt x="2603510" y="0"/>
                </a:cubicBezTo>
                <a:cubicBezTo>
                  <a:pt x="2863644" y="12852"/>
                  <a:pt x="2935073" y="-10591"/>
                  <a:pt x="3238683" y="0"/>
                </a:cubicBezTo>
                <a:cubicBezTo>
                  <a:pt x="3542293" y="10591"/>
                  <a:pt x="3731676" y="3538"/>
                  <a:pt x="4062313" y="0"/>
                </a:cubicBezTo>
                <a:cubicBezTo>
                  <a:pt x="4392950" y="-3538"/>
                  <a:pt x="4440715" y="28126"/>
                  <a:pt x="4634667" y="0"/>
                </a:cubicBezTo>
                <a:cubicBezTo>
                  <a:pt x="4828619" y="-28126"/>
                  <a:pt x="5052661" y="8974"/>
                  <a:pt x="5458297" y="0"/>
                </a:cubicBezTo>
                <a:cubicBezTo>
                  <a:pt x="5863933" y="-8974"/>
                  <a:pt x="5906900" y="-24516"/>
                  <a:pt x="6281928" y="0"/>
                </a:cubicBezTo>
                <a:cubicBezTo>
                  <a:pt x="6282268" y="5688"/>
                  <a:pt x="6281759" y="13142"/>
                  <a:pt x="6281928" y="18288"/>
                </a:cubicBezTo>
                <a:cubicBezTo>
                  <a:pt x="6036108" y="15339"/>
                  <a:pt x="5743611" y="10415"/>
                  <a:pt x="5583936" y="18288"/>
                </a:cubicBezTo>
                <a:cubicBezTo>
                  <a:pt x="5424261" y="26161"/>
                  <a:pt x="5250533" y="-179"/>
                  <a:pt x="4948763" y="18288"/>
                </a:cubicBezTo>
                <a:cubicBezTo>
                  <a:pt x="4646993" y="36755"/>
                  <a:pt x="4354673" y="7565"/>
                  <a:pt x="4125133" y="18288"/>
                </a:cubicBezTo>
                <a:cubicBezTo>
                  <a:pt x="3895593" y="29012"/>
                  <a:pt x="3570246" y="29209"/>
                  <a:pt x="3301502" y="18288"/>
                </a:cubicBezTo>
                <a:cubicBezTo>
                  <a:pt x="3032758" y="7367"/>
                  <a:pt x="2955340" y="11905"/>
                  <a:pt x="2729149" y="18288"/>
                </a:cubicBezTo>
                <a:cubicBezTo>
                  <a:pt x="2502958" y="24671"/>
                  <a:pt x="2269423" y="3142"/>
                  <a:pt x="2031157" y="18288"/>
                </a:cubicBezTo>
                <a:cubicBezTo>
                  <a:pt x="1792891" y="33434"/>
                  <a:pt x="1484731" y="22122"/>
                  <a:pt x="1207526" y="18288"/>
                </a:cubicBezTo>
                <a:cubicBezTo>
                  <a:pt x="930321" y="14454"/>
                  <a:pt x="560231" y="-33402"/>
                  <a:pt x="0" y="18288"/>
                </a:cubicBezTo>
                <a:cubicBezTo>
                  <a:pt x="-478" y="10520"/>
                  <a:pt x="210" y="5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4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D73C60-D48A-AB55-8A24-7AD13A28E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r-Latn-RS" sz="3600" dirty="0">
                <a:latin typeface="Calibri (Body)"/>
              </a:rPr>
              <a:t>A moment of massive structural change is rife with both with risks and opportunities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CC433-A625-DA41-C6CA-0F1DA40D9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sr-Latn-RS" sz="2200" dirty="0"/>
              <a:t>Policy-makers attention is increasingly drawn towards a looming recession</a:t>
            </a:r>
          </a:p>
          <a:p>
            <a:r>
              <a:rPr lang="sr-Latn-RS" sz="2200" dirty="0"/>
              <a:t>But a </a:t>
            </a:r>
            <a:r>
              <a:rPr lang="sr-Latn-RS" sz="2200" b="1" dirty="0"/>
              <a:t>m</a:t>
            </a:r>
            <a:r>
              <a:rPr lang="en-US" sz="2200" b="1" dirty="0" err="1"/>
              <a:t>assive</a:t>
            </a:r>
            <a:r>
              <a:rPr lang="en-US" sz="2200" b="1" dirty="0"/>
              <a:t> change in </a:t>
            </a:r>
            <a:r>
              <a:rPr lang="sr-Latn-RS" sz="2200" b="1" dirty="0"/>
              <a:t>supply-side </a:t>
            </a:r>
            <a:r>
              <a:rPr lang="en-US" sz="2200" b="1" dirty="0"/>
              <a:t>risks and opportunities </a:t>
            </a:r>
            <a:r>
              <a:rPr lang="sr-Latn-RS" sz="2200" dirty="0"/>
              <a:t>is under way </a:t>
            </a:r>
            <a:r>
              <a:rPr lang="en-US" sz="2200" dirty="0"/>
              <a:t>-- evidenced in ongoing supply value chain disruptions</a:t>
            </a:r>
            <a:endParaRPr lang="sr-Latn-RS" sz="2200" dirty="0"/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sr-Latn-RS" sz="2200" dirty="0"/>
              <a:t> </a:t>
            </a:r>
            <a:r>
              <a:rPr lang="en-US" sz="2200" dirty="0"/>
              <a:t>Changes in </a:t>
            </a:r>
            <a:r>
              <a:rPr lang="en-US" sz="2200" b="1" dirty="0"/>
              <a:t>demand structure</a:t>
            </a:r>
            <a:r>
              <a:rPr lang="en-US" sz="2200" dirty="0"/>
              <a:t>, </a:t>
            </a:r>
            <a:r>
              <a:rPr lang="en-US" sz="2200" dirty="0" err="1"/>
              <a:t>eg.</a:t>
            </a:r>
            <a:r>
              <a:rPr lang="en-US" sz="2200" dirty="0"/>
              <a:t> for increased digitization, electric vehicle production, online orders</a:t>
            </a:r>
            <a:endParaRPr lang="sr-Latn-RS" sz="2200" dirty="0"/>
          </a:p>
          <a:p>
            <a:pPr lvl="2">
              <a:buFont typeface="Symbol" panose="05050102010706020507" pitchFamily="18" charset="2"/>
              <a:buChar char="Þ"/>
            </a:pPr>
            <a:r>
              <a:rPr lang="sr-Latn-RS" sz="2200" dirty="0"/>
              <a:t> </a:t>
            </a:r>
            <a:r>
              <a:rPr lang="en-US" sz="2200" dirty="0"/>
              <a:t>increase in demand for chip production creating backlogs</a:t>
            </a:r>
            <a:endParaRPr lang="sr-Latn-RS" sz="2200" dirty="0"/>
          </a:p>
          <a:p>
            <a:pPr lvl="2">
              <a:buFont typeface="Symbol" panose="05050102010706020507" pitchFamily="18" charset="2"/>
              <a:buChar char="Þ"/>
            </a:pPr>
            <a:r>
              <a:rPr lang="sr-Latn-RS" sz="2200" dirty="0"/>
              <a:t> </a:t>
            </a:r>
            <a:r>
              <a:rPr lang="en-US" sz="2200" dirty="0"/>
              <a:t>increase in demand for transportation and shipping services, also backlogs</a:t>
            </a:r>
            <a:endParaRPr lang="sr-Latn-RS" sz="2200" dirty="0"/>
          </a:p>
          <a:p>
            <a:pPr lvl="2">
              <a:buFont typeface="Symbol" panose="05050102010706020507" pitchFamily="18" charset="2"/>
              <a:buChar char="Þ"/>
            </a:pPr>
            <a:r>
              <a:rPr lang="sr-Latn-RS" sz="2200" dirty="0"/>
              <a:t> </a:t>
            </a:r>
            <a:r>
              <a:rPr lang="en-US" sz="2200" dirty="0"/>
              <a:t>decline in demand for office space  </a:t>
            </a:r>
            <a:endParaRPr lang="sr-Latn-RS" sz="2200" dirty="0"/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sr-Latn-RS" sz="2200" b="1" dirty="0"/>
              <a:t>T</a:t>
            </a:r>
            <a:r>
              <a:rPr lang="en-US" sz="2200" b="1" dirty="0" err="1"/>
              <a:t>ech</a:t>
            </a:r>
            <a:r>
              <a:rPr lang="sr-Latn-RS" sz="2200" b="1" dirty="0"/>
              <a:t>.</a:t>
            </a:r>
            <a:r>
              <a:rPr lang="en-US" sz="2200" b="1" dirty="0"/>
              <a:t> changes and </a:t>
            </a:r>
            <a:r>
              <a:rPr lang="sr-Latn-RS" sz="2200" b="1" dirty="0"/>
              <a:t>the </a:t>
            </a:r>
            <a:r>
              <a:rPr lang="en-US" sz="2200" b="1" dirty="0"/>
              <a:t>greening imperative</a:t>
            </a:r>
            <a:r>
              <a:rPr lang="en-US" sz="2200" dirty="0"/>
              <a:t> </a:t>
            </a:r>
            <a:r>
              <a:rPr lang="sr-Latn-RS" sz="2200" dirty="0"/>
              <a:t>continuously offering opportunities</a:t>
            </a:r>
          </a:p>
          <a:p>
            <a:r>
              <a:rPr lang="sr-Latn-RS" sz="2200" dirty="0"/>
              <a:t>My opinion: a race to </a:t>
            </a:r>
            <a:r>
              <a:rPr lang="sr-Latn-RS" sz="2200" b="1" dirty="0"/>
              <a:t>make up for 4 years of structural change </a:t>
            </a:r>
            <a:r>
              <a:rPr lang="sr-Latn-RS" sz="2200" dirty="0"/>
              <a:t>is what is holding the bottom of the global economy from falling out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sr-Latn-RS" sz="2200" dirty="0"/>
          </a:p>
          <a:p>
            <a:endParaRPr lang="en-US" sz="2200" dirty="0"/>
          </a:p>
          <a:p>
            <a:endParaRPr lang="sr-Latn-RS" sz="2200" dirty="0"/>
          </a:p>
        </p:txBody>
      </p:sp>
    </p:spTree>
    <p:extLst>
      <p:ext uri="{BB962C8B-B14F-4D97-AF65-F5344CB8AC3E}">
        <p14:creationId xmlns:p14="http://schemas.microsoft.com/office/powerpoint/2010/main" val="321628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E00BD-53BB-98CF-A0D8-2287F0503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dirty="0">
                <a:latin typeface="Calibri (Body)"/>
              </a:rPr>
              <a:t>ECAs should care about encouraging the internationalization of SMEs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881FC-B4F0-8CB6-5613-95D559441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SMEs are</a:t>
            </a:r>
            <a:r>
              <a:rPr lang="sr-Latn-RS" dirty="0"/>
              <a:t> key:</a:t>
            </a:r>
            <a:endParaRPr lang="en-US" dirty="0"/>
          </a:p>
          <a:p>
            <a:pPr lvl="2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sr-Latn-RS" sz="1800" dirty="0"/>
              <a:t> </a:t>
            </a:r>
            <a:r>
              <a:rPr lang="sr-Latn-RS" sz="2400" dirty="0"/>
              <a:t>for</a:t>
            </a:r>
            <a:r>
              <a:rPr lang="en-US" sz="2400" dirty="0"/>
              <a:t> </a:t>
            </a:r>
            <a:r>
              <a:rPr lang="en-US" sz="2400" b="1" dirty="0"/>
              <a:t>spreading the benefits </a:t>
            </a:r>
            <a:r>
              <a:rPr lang="en-US" sz="2400" dirty="0"/>
              <a:t>of economic growth</a:t>
            </a:r>
          </a:p>
          <a:p>
            <a:pPr lvl="4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over 50% of business sector employment, over 40% of VA, and 30% of exports </a:t>
            </a:r>
          </a:p>
          <a:p>
            <a:pPr lvl="2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sr-Latn-RS" sz="2400" dirty="0"/>
              <a:t> for</a:t>
            </a:r>
            <a:r>
              <a:rPr lang="en-US" sz="2400" dirty="0"/>
              <a:t> </a:t>
            </a:r>
            <a:r>
              <a:rPr lang="en-US" sz="2400" b="1" dirty="0"/>
              <a:t>innovation</a:t>
            </a:r>
          </a:p>
          <a:p>
            <a:pPr lvl="2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sr-Latn-RS" sz="2400" dirty="0"/>
              <a:t> </a:t>
            </a:r>
            <a:r>
              <a:rPr lang="en-US" sz="2400" b="1" dirty="0"/>
              <a:t>to seize </a:t>
            </a:r>
            <a:r>
              <a:rPr lang="sr-Latn-RS" sz="2400" b="1" dirty="0"/>
              <a:t>some of the </a:t>
            </a:r>
            <a:r>
              <a:rPr lang="en-US" sz="2400" b="1" dirty="0"/>
              <a:t>opportunities </a:t>
            </a:r>
            <a:r>
              <a:rPr lang="en-US" sz="2400" dirty="0"/>
              <a:t>offered by new circumstances</a:t>
            </a:r>
            <a:endParaRPr lang="sr-Latn-RS" sz="2400" dirty="0"/>
          </a:p>
          <a:p>
            <a:pPr lvl="2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sr-Latn-RS" sz="2400" dirty="0"/>
              <a:t> </a:t>
            </a:r>
            <a:r>
              <a:rPr lang="en-US" sz="2400" dirty="0"/>
              <a:t>to grow</a:t>
            </a:r>
            <a:r>
              <a:rPr lang="sr-Latn-RS" sz="2400" dirty="0"/>
              <a:t>ing</a:t>
            </a:r>
            <a:r>
              <a:rPr lang="en-US" sz="2400" dirty="0"/>
              <a:t> </a:t>
            </a:r>
            <a:r>
              <a:rPr lang="en-US" sz="2400" b="1" dirty="0"/>
              <a:t>national</a:t>
            </a:r>
            <a:r>
              <a:rPr lang="en-US" sz="2400" dirty="0"/>
              <a:t> (as opposed to domestic) private sector income</a:t>
            </a:r>
            <a:endParaRPr lang="sr-Latn-RS" sz="2400" dirty="0"/>
          </a:p>
          <a:p>
            <a:pPr lvl="2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sr-Latn-RS" sz="2400" dirty="0"/>
              <a:t>healthy political economies</a:t>
            </a:r>
            <a:r>
              <a:rPr lang="en-US" sz="2400" dirty="0"/>
              <a:t> </a:t>
            </a:r>
          </a:p>
          <a:p>
            <a:r>
              <a:rPr lang="en-US" b="1" dirty="0"/>
              <a:t>SMEs benefit </a:t>
            </a:r>
            <a:r>
              <a:rPr lang="en-US" dirty="0"/>
              <a:t>from internationalization</a:t>
            </a:r>
          </a:p>
          <a:p>
            <a:pPr marL="914400" lvl="2" indent="0">
              <a:spcBef>
                <a:spcPts val="600"/>
              </a:spcBef>
              <a:buNone/>
            </a:pPr>
            <a:r>
              <a:rPr lang="sr-Latn-RS" sz="2400" dirty="0">
                <a:sym typeface="Wingdings" panose="05000000000000000000" pitchFamily="2" charset="2"/>
              </a:rPr>
              <a:t>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/>
              <a:t>Only path to sufficient growth in most manufacturing sectors</a:t>
            </a:r>
          </a:p>
          <a:p>
            <a:pPr marL="914400" lvl="2" indent="0">
              <a:spcBef>
                <a:spcPts val="600"/>
              </a:spcBef>
              <a:buNone/>
            </a:pPr>
            <a:r>
              <a:rPr lang="sr-Latn-RS" sz="2400" dirty="0">
                <a:sym typeface="Wingdings" panose="05000000000000000000" pitchFamily="2" charset="2"/>
              </a:rPr>
              <a:t>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/>
              <a:t>Increases their </a:t>
            </a:r>
            <a:r>
              <a:rPr lang="sr-Latn-RS" sz="2400" dirty="0"/>
              <a:t>access to technology and </a:t>
            </a:r>
            <a:r>
              <a:rPr lang="en-US" sz="2400" dirty="0"/>
              <a:t>competitiveness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320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E00BD-53BB-98CF-A0D8-2287F0503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alibri (Body)"/>
              </a:rPr>
              <a:t>Policy matters to internationalization of SMEs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97AD8E-29F3-E41C-F860-4C3E88A1FA16}"/>
              </a:ext>
            </a:extLst>
          </p:cNvPr>
          <p:cNvSpPr txBox="1"/>
          <p:nvPr/>
        </p:nvSpPr>
        <p:spPr>
          <a:xfrm>
            <a:off x="443144" y="1392778"/>
            <a:ext cx="10910656" cy="76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en-US" sz="1800" b="1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Graph 3: Direct SMEs Exports, share in total v. population size - EU member and accession countries, 2019 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5A52CE-735B-66E9-7A93-E243DAA47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146" y="1575037"/>
            <a:ext cx="8177011" cy="44417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01CAE5-1D59-3B26-AC7C-B08B73CA7532}"/>
              </a:ext>
            </a:extLst>
          </p:cNvPr>
          <p:cNvSpPr txBox="1"/>
          <p:nvPr/>
        </p:nvSpPr>
        <p:spPr>
          <a:xfrm>
            <a:off x="10146925" y="2018122"/>
            <a:ext cx="1399047" cy="160043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2">
              <a:buClr>
                <a:srgbClr val="0070C0"/>
              </a:buClr>
            </a:pPr>
            <a:endParaRPr lang="en-US" sz="1400" dirty="0"/>
          </a:p>
          <a:p>
            <a:pPr marL="285750" indent="-285750">
              <a:buClr>
                <a:srgbClr val="0070C0"/>
              </a:buClr>
              <a:buFont typeface="Calibri" panose="020F0502020204030204" pitchFamily="34" charset="0"/>
              <a:buChar char="●"/>
            </a:pPr>
            <a:r>
              <a:rPr lang="en-US" sz="1400" dirty="0"/>
              <a:t>in line with hyperbolic fit</a:t>
            </a:r>
          </a:p>
          <a:p>
            <a:pPr marL="285750" indent="-285750">
              <a:buClr>
                <a:srgbClr val="FF0000"/>
              </a:buClr>
              <a:buFont typeface="Calibri" panose="020F0502020204030204" pitchFamily="34" charset="0"/>
              <a:buChar char="●"/>
            </a:pPr>
            <a:r>
              <a:rPr lang="en-US" sz="1400" dirty="0"/>
              <a:t>High outliers</a:t>
            </a:r>
          </a:p>
          <a:p>
            <a:pPr marL="285750" indent="-285750">
              <a:buClr>
                <a:srgbClr val="00B050"/>
              </a:buClr>
              <a:buFont typeface="Calibri" panose="020F0502020204030204" pitchFamily="34" charset="0"/>
              <a:buChar char="●"/>
            </a:pPr>
            <a:r>
              <a:rPr lang="en-US" sz="1400" dirty="0"/>
              <a:t>Low outliers</a:t>
            </a:r>
          </a:p>
          <a:p>
            <a:pPr>
              <a:buClr>
                <a:srgbClr val="FF0000"/>
              </a:buClr>
            </a:pPr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74E641-3B17-62AE-8181-131CD6A9FCB6}"/>
              </a:ext>
            </a:extLst>
          </p:cNvPr>
          <p:cNvSpPr txBox="1"/>
          <p:nvPr/>
        </p:nvSpPr>
        <p:spPr>
          <a:xfrm>
            <a:off x="9614517" y="6081204"/>
            <a:ext cx="1597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/>
              <a:t>Source: Eurostat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CD0291-BCB7-F24E-C52E-68D5EFA28558}"/>
              </a:ext>
            </a:extLst>
          </p:cNvPr>
          <p:cNvSpPr txBox="1"/>
          <p:nvPr/>
        </p:nvSpPr>
        <p:spPr>
          <a:xfrm>
            <a:off x="1358283" y="6081204"/>
            <a:ext cx="719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Smaller countries tend to have a higher share of SMEs in exports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Outliers can be explained by structure and policy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19B1B14-3565-F98B-194D-41BCB961B7BF}"/>
              </a:ext>
            </a:extLst>
          </p:cNvPr>
          <p:cNvSpPr/>
          <p:nvPr/>
        </p:nvSpPr>
        <p:spPr>
          <a:xfrm rot="267714">
            <a:off x="4291600" y="2942100"/>
            <a:ext cx="5037992" cy="1707644"/>
          </a:xfrm>
          <a:custGeom>
            <a:avLst/>
            <a:gdLst>
              <a:gd name="connsiteX0" fmla="*/ 0 w 5037992"/>
              <a:gd name="connsiteY0" fmla="*/ 0 h 1707644"/>
              <a:gd name="connsiteX1" fmla="*/ 2373923 w 5037992"/>
              <a:gd name="connsiteY1" fmla="*/ 1582616 h 1707644"/>
              <a:gd name="connsiteX2" fmla="*/ 5037992 w 5037992"/>
              <a:gd name="connsiteY2" fmla="*/ 1600200 h 1707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37992" h="1707644">
                <a:moveTo>
                  <a:pt x="0" y="0"/>
                </a:moveTo>
                <a:cubicBezTo>
                  <a:pt x="767129" y="657958"/>
                  <a:pt x="1534258" y="1315916"/>
                  <a:pt x="2373923" y="1582616"/>
                </a:cubicBezTo>
                <a:cubicBezTo>
                  <a:pt x="3213588" y="1849316"/>
                  <a:pt x="4640873" y="1607527"/>
                  <a:pt x="5037992" y="16002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7954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964BBE-46F3-47D7-2E9F-317A4E88B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3800">
                <a:latin typeface="Calibri (Body)"/>
              </a:rPr>
              <a:t>Rebalance policy efforts: from attraction of FDI towards more promotion of SMEs </a:t>
            </a:r>
            <a:endParaRPr lang="sr-Latn-RS" sz="3800" dirty="0">
              <a:latin typeface="Calibri (Body)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330DD6CB-07FE-FE2E-B827-F77E49CABE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067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86850524-2977-474E-4463-80E23A96B9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141598"/>
              </p:ext>
            </p:extLst>
          </p:nvPr>
        </p:nvGraphicFramePr>
        <p:xfrm>
          <a:off x="5297762" y="2706624"/>
          <a:ext cx="6251110" cy="3972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8442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E00BD-53BB-98CF-A0D8-2287F0503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sr-Latn-RS" sz="4400" dirty="0">
                <a:latin typeface="Calibri (Body)"/>
              </a:rPr>
              <a:t>Key: b</a:t>
            </a:r>
            <a:r>
              <a:rPr lang="en-US" sz="4400" dirty="0" err="1">
                <a:latin typeface="Calibri (Body)"/>
              </a:rPr>
              <a:t>uild</a:t>
            </a:r>
            <a:r>
              <a:rPr lang="en-US" sz="4400" dirty="0">
                <a:latin typeface="Calibri (Body)"/>
              </a:rPr>
              <a:t> knowledge on </a:t>
            </a:r>
            <a:r>
              <a:rPr lang="sr-Latn-RS" sz="4400" dirty="0">
                <a:latin typeface="Calibri (Body)"/>
              </a:rPr>
              <a:t>risks and opportunities for SMEs </a:t>
            </a:r>
            <a:r>
              <a:rPr lang="sr-Latn-RS" dirty="0">
                <a:latin typeface="Calibri (Body)"/>
              </a:rPr>
              <a:t>amid</a:t>
            </a:r>
            <a:r>
              <a:rPr lang="sr-Latn-RS" sz="4400" dirty="0">
                <a:latin typeface="Calibri (Body)"/>
              </a:rPr>
              <a:t> change in </a:t>
            </a:r>
            <a:r>
              <a:rPr lang="en-US" sz="4400" dirty="0" err="1">
                <a:latin typeface="Calibri (Body)"/>
              </a:rPr>
              <a:t>producti</a:t>
            </a:r>
            <a:r>
              <a:rPr lang="sr-Latn-RS" sz="4400" dirty="0">
                <a:latin typeface="Calibri (Body)"/>
              </a:rPr>
              <a:t>on</a:t>
            </a:r>
            <a:r>
              <a:rPr lang="en-US" sz="4400" dirty="0">
                <a:latin typeface="Calibri (Body)"/>
              </a:rPr>
              <a:t> </a:t>
            </a:r>
            <a:r>
              <a:rPr lang="sr-Latn-RS" sz="4400" dirty="0">
                <a:latin typeface="Calibri (Body)"/>
              </a:rPr>
              <a:t>structures </a:t>
            </a:r>
            <a:endParaRPr lang="en-US" sz="4200" dirty="0">
              <a:latin typeface="Calibri (Body)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881FC-B4F0-8CB6-5613-95D559441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</a:pPr>
            <a:r>
              <a:rPr lang="sr-Latn-RS" sz="2400" dirty="0"/>
              <a:t>Greater knowledge facilitates: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r-Latn-RS" sz="2400" dirty="0"/>
              <a:t>	=&gt; targeted investment in supportive environment (building the right capacities)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r-Latn-RS" sz="2400" dirty="0"/>
              <a:t>	=&gt; less transaction costs in assessing risk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r-Latn-RS" sz="2400" dirty="0"/>
              <a:t>			=&gt; further reach and coverage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r-Latn-RS" sz="2400" dirty="0"/>
              <a:t>					=&gt; more pooling of risk.</a:t>
            </a:r>
            <a:endParaRPr lang="en-US" sz="2400" dirty="0"/>
          </a:p>
          <a:p>
            <a:pPr>
              <a:spcAft>
                <a:spcPts val="1200"/>
              </a:spcAft>
            </a:pPr>
            <a:r>
              <a:rPr lang="sr-Latn-RS" sz="2400" dirty="0"/>
              <a:t>P</a:t>
            </a:r>
            <a:r>
              <a:rPr lang="en-US" sz="2400" dirty="0" err="1"/>
              <a:t>ublicly</a:t>
            </a:r>
            <a:r>
              <a:rPr lang="en-US" sz="2400" dirty="0"/>
              <a:t> supported gathering and (international) exchange of SME sectoral, business and tech intelligence would go a long way. </a:t>
            </a:r>
            <a:endParaRPr lang="sr-Latn-RS" sz="2400" dirty="0"/>
          </a:p>
          <a:p>
            <a:pPr lvl="1">
              <a:spcAft>
                <a:spcPts val="1200"/>
              </a:spcAft>
            </a:pPr>
            <a:r>
              <a:rPr lang="sr-Latn-RS" sz="2200" dirty="0"/>
              <a:t>Large companies make decisions based on</a:t>
            </a:r>
            <a:r>
              <a:rPr lang="en-US" sz="2200" dirty="0"/>
              <a:t> consultancy </a:t>
            </a:r>
            <a:r>
              <a:rPr lang="sr-Latn-RS" sz="2200" dirty="0"/>
              <a:t>information. (We learn from them as well: eg. </a:t>
            </a:r>
            <a:r>
              <a:rPr lang="en-US" sz="2200" dirty="0"/>
              <a:t>(AlixPartners) estimated: in 2021 automotive industry lost more than $200 billion due to semiconductor chip shortage;</a:t>
            </a:r>
            <a:r>
              <a:rPr lang="sr-Latn-RS" sz="2200" dirty="0"/>
              <a:t> </a:t>
            </a:r>
          </a:p>
          <a:p>
            <a:pPr lvl="1">
              <a:spcAft>
                <a:spcPts val="1200"/>
              </a:spcAft>
            </a:pPr>
            <a:r>
              <a:rPr lang="en-US" sz="2200" dirty="0"/>
              <a:t>SMEs cannot afford consultancies.  </a:t>
            </a:r>
            <a:endParaRPr lang="sr-Latn-RS" sz="2200" dirty="0"/>
          </a:p>
          <a:p>
            <a:r>
              <a:rPr lang="sr-Latn-RS" sz="2400" dirty="0"/>
              <a:t>Resources need to be dedicated, accumulating experiential knowledge over time, esp. for developing countries (can learn from each </a:t>
            </a:r>
            <a:r>
              <a:rPr lang="sr-Latn-RS" sz="2400"/>
              <a:t>other)</a:t>
            </a:r>
            <a:endParaRPr lang="sr-Latn-RS" sz="2400" dirty="0"/>
          </a:p>
          <a:p>
            <a:pPr marL="0" indent="0">
              <a:buNone/>
            </a:pP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268494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8E5DFD-A3BF-A1DF-36CC-59D737E9E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Calibri (Body)"/>
              </a:rPr>
              <a:t>What I will say today: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FB596-127E-6D82-AA02-0BB735798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7186527" cy="6266656"/>
          </a:xfrm>
        </p:spPr>
        <p:txBody>
          <a:bodyPr anchor="ctr">
            <a:normAutofit lnSpcReduction="10000"/>
          </a:bodyPr>
          <a:lstStyle/>
          <a:p>
            <a:pPr marL="176213" indent="-176213">
              <a:buNone/>
            </a:pPr>
            <a:r>
              <a:rPr lang="en-US" dirty="0"/>
              <a:t>I The </a:t>
            </a:r>
            <a:r>
              <a:rPr lang="en-US" b="1" dirty="0"/>
              <a:t>ongoing reconfiguration of global production</a:t>
            </a:r>
            <a:r>
              <a:rPr lang="en-US" dirty="0"/>
              <a:t>...</a:t>
            </a:r>
          </a:p>
          <a:p>
            <a:pPr lvl="1"/>
            <a:r>
              <a:rPr lang="en-US" dirty="0"/>
              <a:t>started before the pandemic (factors)</a:t>
            </a:r>
          </a:p>
          <a:p>
            <a:pPr lvl="1"/>
            <a:r>
              <a:rPr lang="sr-Latn-RS" dirty="0"/>
              <a:t>the pandemic</a:t>
            </a:r>
            <a:r>
              <a:rPr lang="en-US" dirty="0"/>
              <a:t> intensified it...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and probably offers more opportunities than risks for SMEs</a:t>
            </a:r>
            <a:r>
              <a:rPr lang="sr-Latn-RS" dirty="0"/>
              <a:t>.</a:t>
            </a:r>
          </a:p>
          <a:p>
            <a:pPr marL="0" indent="0">
              <a:buNone/>
            </a:pPr>
            <a:r>
              <a:rPr lang="en-US" dirty="0"/>
              <a:t>II </a:t>
            </a:r>
            <a:r>
              <a:rPr lang="sr-Latn-RS" dirty="0"/>
              <a:t>The </a:t>
            </a:r>
            <a:r>
              <a:rPr lang="sr-Latn-RS" b="1" dirty="0"/>
              <a:t>R</a:t>
            </a:r>
            <a:r>
              <a:rPr lang="en-US" b="1" dirty="0" err="1"/>
              <a:t>usso</a:t>
            </a:r>
            <a:r>
              <a:rPr lang="en-US" b="1" dirty="0"/>
              <a:t>-Ukrainian war</a:t>
            </a:r>
            <a:r>
              <a:rPr lang="en-US" dirty="0"/>
              <a:t>...</a:t>
            </a:r>
          </a:p>
          <a:p>
            <a:pPr lvl="1"/>
            <a:r>
              <a:rPr lang="en-US" dirty="0"/>
              <a:t>exacerbated threat of recession</a:t>
            </a:r>
          </a:p>
          <a:p>
            <a:pPr lvl="1"/>
            <a:r>
              <a:rPr lang="en-US" dirty="0"/>
              <a:t>underscores importance of green transition</a:t>
            </a:r>
          </a:p>
          <a:p>
            <a:pPr lvl="1">
              <a:spcAft>
                <a:spcPts val="1200"/>
              </a:spcAft>
            </a:pPr>
            <a:r>
              <a:rPr lang="sr-Latn-RS" dirty="0"/>
              <a:t>likely to impact </a:t>
            </a:r>
            <a:r>
              <a:rPr lang="en-US" dirty="0"/>
              <a:t>SMEs </a:t>
            </a:r>
            <a:r>
              <a:rPr lang="sr-Latn-RS" dirty="0"/>
              <a:t>less </a:t>
            </a:r>
            <a:r>
              <a:rPr lang="en-US" dirty="0"/>
              <a:t>than large companies</a:t>
            </a:r>
            <a:r>
              <a:rPr lang="sr-Latn-RS" dirty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III </a:t>
            </a:r>
            <a:r>
              <a:rPr lang="en-US" b="1" dirty="0"/>
              <a:t>Policy implications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Efforts to internationalize SMEs should be redoubled…</a:t>
            </a:r>
          </a:p>
          <a:p>
            <a:pPr lvl="1"/>
            <a:r>
              <a:rPr lang="en-US" dirty="0"/>
              <a:t>with much greater focus on understanding </a:t>
            </a:r>
            <a:br>
              <a:rPr lang="sr-Latn-RS" dirty="0"/>
            </a:br>
            <a:r>
              <a:rPr lang="en-US" dirty="0"/>
              <a:t>factors of supply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15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C5C1745-BB6A-EBE0-2617-6AD252EFB8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4095" y="851517"/>
            <a:ext cx="5238466" cy="2991416"/>
          </a:xfrm>
        </p:spPr>
        <p:txBody>
          <a:bodyPr anchor="b">
            <a:normAutofit/>
          </a:bodyPr>
          <a:lstStyle/>
          <a:p>
            <a:pPr algn="l"/>
            <a:r>
              <a:rPr lang="sr-Latn-RS" dirty="0" err="1">
                <a:latin typeface="Calibri (Body)"/>
              </a:rPr>
              <a:t>Thank</a:t>
            </a:r>
            <a:r>
              <a:rPr lang="sr-Latn-RS" dirty="0">
                <a:latin typeface="Calibri (Body)"/>
              </a:rPr>
              <a:t> </a:t>
            </a:r>
            <a:r>
              <a:rPr lang="sr-Latn-RS" dirty="0" err="1">
                <a:latin typeface="Calibri (Body)"/>
              </a:rPr>
              <a:t>you</a:t>
            </a:r>
            <a:r>
              <a:rPr lang="sr-Latn-RS" dirty="0">
                <a:latin typeface="Calibri (Body)"/>
              </a:rPr>
              <a:t> </a:t>
            </a:r>
            <a:r>
              <a:rPr lang="sr-Latn-RS" dirty="0" err="1">
                <a:latin typeface="Calibri (Body)"/>
              </a:rPr>
              <a:t>for</a:t>
            </a:r>
            <a:r>
              <a:rPr lang="sr-Latn-RS" dirty="0">
                <a:latin typeface="Calibri (Body)"/>
              </a:rPr>
              <a:t> </a:t>
            </a:r>
            <a:r>
              <a:rPr lang="sr-Latn-RS" dirty="0" err="1">
                <a:latin typeface="Calibri (Body)"/>
              </a:rPr>
              <a:t>your</a:t>
            </a:r>
            <a:r>
              <a:rPr lang="sr-Latn-RS" dirty="0">
                <a:latin typeface="Calibri (Body)"/>
              </a:rPr>
              <a:t> </a:t>
            </a:r>
            <a:r>
              <a:rPr lang="sr-Latn-RS" dirty="0" err="1">
                <a:latin typeface="Calibri (Body)"/>
              </a:rPr>
              <a:t>attention</a:t>
            </a:r>
            <a:r>
              <a:rPr lang="sr-Latn-RS" dirty="0">
                <a:latin typeface="Calibri (Body)"/>
              </a:rPr>
              <a:t>!</a:t>
            </a:r>
            <a:endParaRPr lang="sr-Latn-RS">
              <a:latin typeface="Calibri (Body)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A328603-102E-B3FE-E435-46CEBF115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4096" y="3842932"/>
            <a:ext cx="4167115" cy="2163551"/>
          </a:xfrm>
        </p:spPr>
        <p:txBody>
          <a:bodyPr anchor="t">
            <a:normAutofit/>
          </a:bodyPr>
          <a:lstStyle/>
          <a:p>
            <a:pPr algn="l"/>
            <a:r>
              <a:rPr lang="en-US"/>
              <a:t>k</a:t>
            </a:r>
            <a:r>
              <a:rPr lang="sr-Latn-RS"/>
              <a:t>ori.</a:t>
            </a:r>
            <a:r>
              <a:rPr lang="en-US"/>
              <a:t>u</a:t>
            </a:r>
            <a:r>
              <a:rPr lang="sr-Latn-RS" err="1"/>
              <a:t>dovicki</a:t>
            </a:r>
            <a:r>
              <a:rPr lang="en-US"/>
              <a:t>@ceves.org.rs</a:t>
            </a:r>
          </a:p>
          <a:p>
            <a:pPr algn="l"/>
            <a:r>
              <a:rPr lang="en-US"/>
              <a:t>office@ceves.org.rs</a:t>
            </a:r>
            <a:endParaRPr lang="sr-Latn-R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23AF62-7FBE-7304-BFA7-9543F0F11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1503" y="2833099"/>
            <a:ext cx="3217333" cy="180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833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D24BFD5-D814-402B-B6C4-EEF6AE14B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CFB29E-29EA-F71A-2E02-CCC535BF8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2"/>
            <a:ext cx="6281928" cy="4135437"/>
          </a:xfrm>
        </p:spPr>
        <p:txBody>
          <a:bodyPr>
            <a:normAutofit/>
          </a:bodyPr>
          <a:lstStyle/>
          <a:p>
            <a:pPr algn="l"/>
            <a:r>
              <a:rPr lang="sr-Latn-RS" sz="6600">
                <a:latin typeface="Calibri (Body)"/>
              </a:rPr>
              <a:t>I - R</a:t>
            </a:r>
            <a:r>
              <a:rPr lang="en-US" sz="6600">
                <a:latin typeface="Calibri (Body)"/>
              </a:rPr>
              <a:t>econfiguration of </a:t>
            </a:r>
            <a:r>
              <a:rPr lang="sr-Latn-RS" sz="6600">
                <a:latin typeface="Calibri (Body)"/>
              </a:rPr>
              <a:t>G</a:t>
            </a:r>
            <a:r>
              <a:rPr lang="en-US" sz="6600">
                <a:latin typeface="Calibri (Body)"/>
              </a:rPr>
              <a:t>lobal </a:t>
            </a:r>
            <a:r>
              <a:rPr lang="sr-Latn-RS" sz="6600">
                <a:latin typeface="Calibri (Body)"/>
              </a:rPr>
              <a:t>P</a:t>
            </a:r>
            <a:r>
              <a:rPr lang="en-US" sz="6600">
                <a:latin typeface="Calibri (Body)"/>
              </a:rPr>
              <a:t>roduction</a:t>
            </a:r>
            <a:endParaRPr lang="sr-Latn-RS" sz="6600">
              <a:latin typeface="Calibri (Body)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36FED7E8-9A97-475F-9FA4-113410D44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6139" y="1031284"/>
            <a:ext cx="3647661" cy="4436126"/>
          </a:xfrm>
          <a:custGeom>
            <a:avLst/>
            <a:gdLst>
              <a:gd name="connsiteX0" fmla="*/ 0 w 3647661"/>
              <a:gd name="connsiteY0" fmla="*/ 0 h 4436126"/>
              <a:gd name="connsiteX1" fmla="*/ 498514 w 3647661"/>
              <a:gd name="connsiteY1" fmla="*/ 0 h 4436126"/>
              <a:gd name="connsiteX2" fmla="*/ 1069981 w 3647661"/>
              <a:gd name="connsiteY2" fmla="*/ 0 h 4436126"/>
              <a:gd name="connsiteX3" fmla="*/ 1714401 w 3647661"/>
              <a:gd name="connsiteY3" fmla="*/ 0 h 4436126"/>
              <a:gd name="connsiteX4" fmla="*/ 2285868 w 3647661"/>
              <a:gd name="connsiteY4" fmla="*/ 0 h 4436126"/>
              <a:gd name="connsiteX5" fmla="*/ 2784381 w 3647661"/>
              <a:gd name="connsiteY5" fmla="*/ 0 h 4436126"/>
              <a:gd name="connsiteX6" fmla="*/ 3647661 w 3647661"/>
              <a:gd name="connsiteY6" fmla="*/ 0 h 4436126"/>
              <a:gd name="connsiteX7" fmla="*/ 3647661 w 3647661"/>
              <a:gd name="connsiteY7" fmla="*/ 633732 h 4436126"/>
              <a:gd name="connsiteX8" fmla="*/ 3647661 w 3647661"/>
              <a:gd name="connsiteY8" fmla="*/ 1267465 h 4436126"/>
              <a:gd name="connsiteX9" fmla="*/ 3647661 w 3647661"/>
              <a:gd name="connsiteY9" fmla="*/ 1768113 h 4436126"/>
              <a:gd name="connsiteX10" fmla="*/ 3647661 w 3647661"/>
              <a:gd name="connsiteY10" fmla="*/ 2446207 h 4436126"/>
              <a:gd name="connsiteX11" fmla="*/ 3647661 w 3647661"/>
              <a:gd name="connsiteY11" fmla="*/ 2946855 h 4436126"/>
              <a:gd name="connsiteX12" fmla="*/ 3647661 w 3647661"/>
              <a:gd name="connsiteY12" fmla="*/ 3580587 h 4436126"/>
              <a:gd name="connsiteX13" fmla="*/ 3647661 w 3647661"/>
              <a:gd name="connsiteY13" fmla="*/ 4436126 h 4436126"/>
              <a:gd name="connsiteX14" fmla="*/ 3039718 w 3647661"/>
              <a:gd name="connsiteY14" fmla="*/ 4436126 h 4436126"/>
              <a:gd name="connsiteX15" fmla="*/ 2431774 w 3647661"/>
              <a:gd name="connsiteY15" fmla="*/ 4436126 h 4436126"/>
              <a:gd name="connsiteX16" fmla="*/ 1823831 w 3647661"/>
              <a:gd name="connsiteY16" fmla="*/ 4436126 h 4436126"/>
              <a:gd name="connsiteX17" fmla="*/ 1288840 w 3647661"/>
              <a:gd name="connsiteY17" fmla="*/ 4436126 h 4436126"/>
              <a:gd name="connsiteX18" fmla="*/ 607943 w 3647661"/>
              <a:gd name="connsiteY18" fmla="*/ 4436126 h 4436126"/>
              <a:gd name="connsiteX19" fmla="*/ 0 w 3647661"/>
              <a:gd name="connsiteY19" fmla="*/ 4436126 h 4436126"/>
              <a:gd name="connsiteX20" fmla="*/ 0 w 3647661"/>
              <a:gd name="connsiteY20" fmla="*/ 3758032 h 4436126"/>
              <a:gd name="connsiteX21" fmla="*/ 0 w 3647661"/>
              <a:gd name="connsiteY21" fmla="*/ 3035578 h 4436126"/>
              <a:gd name="connsiteX22" fmla="*/ 0 w 3647661"/>
              <a:gd name="connsiteY22" fmla="*/ 2401845 h 4436126"/>
              <a:gd name="connsiteX23" fmla="*/ 0 w 3647661"/>
              <a:gd name="connsiteY23" fmla="*/ 1768113 h 4436126"/>
              <a:gd name="connsiteX24" fmla="*/ 0 w 3647661"/>
              <a:gd name="connsiteY24" fmla="*/ 1178742 h 4436126"/>
              <a:gd name="connsiteX25" fmla="*/ 0 w 3647661"/>
              <a:gd name="connsiteY25" fmla="*/ 589371 h 4436126"/>
              <a:gd name="connsiteX26" fmla="*/ 0 w 3647661"/>
              <a:gd name="connsiteY26" fmla="*/ 0 h 443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47661" h="4436126" fill="none" extrusionOk="0">
                <a:moveTo>
                  <a:pt x="0" y="0"/>
                </a:moveTo>
                <a:cubicBezTo>
                  <a:pt x="116158" y="-16963"/>
                  <a:pt x="364681" y="-4006"/>
                  <a:pt x="498514" y="0"/>
                </a:cubicBezTo>
                <a:cubicBezTo>
                  <a:pt x="632347" y="4006"/>
                  <a:pt x="950865" y="15164"/>
                  <a:pt x="1069981" y="0"/>
                </a:cubicBezTo>
                <a:cubicBezTo>
                  <a:pt x="1189097" y="-15164"/>
                  <a:pt x="1556518" y="-23132"/>
                  <a:pt x="1714401" y="0"/>
                </a:cubicBezTo>
                <a:cubicBezTo>
                  <a:pt x="1872284" y="23132"/>
                  <a:pt x="2015985" y="9364"/>
                  <a:pt x="2285868" y="0"/>
                </a:cubicBezTo>
                <a:cubicBezTo>
                  <a:pt x="2555751" y="-9364"/>
                  <a:pt x="2555148" y="14141"/>
                  <a:pt x="2784381" y="0"/>
                </a:cubicBezTo>
                <a:cubicBezTo>
                  <a:pt x="3013614" y="-14141"/>
                  <a:pt x="3216105" y="-3763"/>
                  <a:pt x="3647661" y="0"/>
                </a:cubicBezTo>
                <a:cubicBezTo>
                  <a:pt x="3623206" y="221859"/>
                  <a:pt x="3622213" y="458853"/>
                  <a:pt x="3647661" y="633732"/>
                </a:cubicBezTo>
                <a:cubicBezTo>
                  <a:pt x="3673109" y="808611"/>
                  <a:pt x="3674779" y="1138417"/>
                  <a:pt x="3647661" y="1267465"/>
                </a:cubicBezTo>
                <a:cubicBezTo>
                  <a:pt x="3620543" y="1396513"/>
                  <a:pt x="3664792" y="1625185"/>
                  <a:pt x="3647661" y="1768113"/>
                </a:cubicBezTo>
                <a:cubicBezTo>
                  <a:pt x="3630530" y="1911041"/>
                  <a:pt x="3671056" y="2135008"/>
                  <a:pt x="3647661" y="2446207"/>
                </a:cubicBezTo>
                <a:cubicBezTo>
                  <a:pt x="3624266" y="2757406"/>
                  <a:pt x="3642702" y="2713342"/>
                  <a:pt x="3647661" y="2946855"/>
                </a:cubicBezTo>
                <a:cubicBezTo>
                  <a:pt x="3652620" y="3180368"/>
                  <a:pt x="3664319" y="3290221"/>
                  <a:pt x="3647661" y="3580587"/>
                </a:cubicBezTo>
                <a:cubicBezTo>
                  <a:pt x="3631003" y="3870953"/>
                  <a:pt x="3617531" y="4259425"/>
                  <a:pt x="3647661" y="4436126"/>
                </a:cubicBezTo>
                <a:cubicBezTo>
                  <a:pt x="3523929" y="4410412"/>
                  <a:pt x="3241413" y="4436068"/>
                  <a:pt x="3039718" y="4436126"/>
                </a:cubicBezTo>
                <a:cubicBezTo>
                  <a:pt x="2838023" y="4436184"/>
                  <a:pt x="2630387" y="4431142"/>
                  <a:pt x="2431774" y="4436126"/>
                </a:cubicBezTo>
                <a:cubicBezTo>
                  <a:pt x="2233161" y="4441110"/>
                  <a:pt x="2003296" y="4449826"/>
                  <a:pt x="1823831" y="4436126"/>
                </a:cubicBezTo>
                <a:cubicBezTo>
                  <a:pt x="1644366" y="4422426"/>
                  <a:pt x="1399453" y="4442442"/>
                  <a:pt x="1288840" y="4436126"/>
                </a:cubicBezTo>
                <a:cubicBezTo>
                  <a:pt x="1178227" y="4429810"/>
                  <a:pt x="793482" y="4411099"/>
                  <a:pt x="607943" y="4436126"/>
                </a:cubicBezTo>
                <a:cubicBezTo>
                  <a:pt x="422404" y="4461153"/>
                  <a:pt x="158703" y="4453091"/>
                  <a:pt x="0" y="4436126"/>
                </a:cubicBezTo>
                <a:cubicBezTo>
                  <a:pt x="8129" y="4099466"/>
                  <a:pt x="23502" y="4014012"/>
                  <a:pt x="0" y="3758032"/>
                </a:cubicBezTo>
                <a:cubicBezTo>
                  <a:pt x="-23502" y="3502052"/>
                  <a:pt x="8018" y="3295661"/>
                  <a:pt x="0" y="3035578"/>
                </a:cubicBezTo>
                <a:cubicBezTo>
                  <a:pt x="-8018" y="2775495"/>
                  <a:pt x="-8720" y="2595880"/>
                  <a:pt x="0" y="2401845"/>
                </a:cubicBezTo>
                <a:cubicBezTo>
                  <a:pt x="8720" y="2207810"/>
                  <a:pt x="9279" y="1982551"/>
                  <a:pt x="0" y="1768113"/>
                </a:cubicBezTo>
                <a:cubicBezTo>
                  <a:pt x="-9279" y="1553675"/>
                  <a:pt x="7090" y="1354447"/>
                  <a:pt x="0" y="1178742"/>
                </a:cubicBezTo>
                <a:cubicBezTo>
                  <a:pt x="-7090" y="1003037"/>
                  <a:pt x="-23786" y="768334"/>
                  <a:pt x="0" y="589371"/>
                </a:cubicBezTo>
                <a:cubicBezTo>
                  <a:pt x="23786" y="410408"/>
                  <a:pt x="-16955" y="242082"/>
                  <a:pt x="0" y="0"/>
                </a:cubicBezTo>
                <a:close/>
              </a:path>
              <a:path w="3647661" h="4436126" stroke="0" extrusionOk="0">
                <a:moveTo>
                  <a:pt x="0" y="0"/>
                </a:moveTo>
                <a:cubicBezTo>
                  <a:pt x="171149" y="-7244"/>
                  <a:pt x="374684" y="2591"/>
                  <a:pt x="534990" y="0"/>
                </a:cubicBezTo>
                <a:cubicBezTo>
                  <a:pt x="695296" y="-2591"/>
                  <a:pt x="907320" y="7483"/>
                  <a:pt x="1069981" y="0"/>
                </a:cubicBezTo>
                <a:cubicBezTo>
                  <a:pt x="1232642" y="-7483"/>
                  <a:pt x="1543604" y="-26203"/>
                  <a:pt x="1677924" y="0"/>
                </a:cubicBezTo>
                <a:cubicBezTo>
                  <a:pt x="1812244" y="26203"/>
                  <a:pt x="2140632" y="31361"/>
                  <a:pt x="2322344" y="0"/>
                </a:cubicBezTo>
                <a:cubicBezTo>
                  <a:pt x="2504056" y="-31361"/>
                  <a:pt x="2658834" y="3381"/>
                  <a:pt x="2893811" y="0"/>
                </a:cubicBezTo>
                <a:cubicBezTo>
                  <a:pt x="3128788" y="-3381"/>
                  <a:pt x="3338741" y="-10376"/>
                  <a:pt x="3647661" y="0"/>
                </a:cubicBezTo>
                <a:cubicBezTo>
                  <a:pt x="3628986" y="244498"/>
                  <a:pt x="3624774" y="362520"/>
                  <a:pt x="3647661" y="545010"/>
                </a:cubicBezTo>
                <a:cubicBezTo>
                  <a:pt x="3670549" y="727500"/>
                  <a:pt x="3619543" y="968439"/>
                  <a:pt x="3647661" y="1134381"/>
                </a:cubicBezTo>
                <a:cubicBezTo>
                  <a:pt x="3675779" y="1300323"/>
                  <a:pt x="3670065" y="1646297"/>
                  <a:pt x="3647661" y="1856836"/>
                </a:cubicBezTo>
                <a:cubicBezTo>
                  <a:pt x="3625257" y="2067375"/>
                  <a:pt x="3632904" y="2315399"/>
                  <a:pt x="3647661" y="2490568"/>
                </a:cubicBezTo>
                <a:cubicBezTo>
                  <a:pt x="3662418" y="2665737"/>
                  <a:pt x="3616073" y="2880164"/>
                  <a:pt x="3647661" y="3124300"/>
                </a:cubicBezTo>
                <a:cubicBezTo>
                  <a:pt x="3679249" y="3368436"/>
                  <a:pt x="3677361" y="3519722"/>
                  <a:pt x="3647661" y="3758032"/>
                </a:cubicBezTo>
                <a:cubicBezTo>
                  <a:pt x="3617961" y="3996342"/>
                  <a:pt x="3615180" y="4147465"/>
                  <a:pt x="3647661" y="4436126"/>
                </a:cubicBezTo>
                <a:cubicBezTo>
                  <a:pt x="3506685" y="4421969"/>
                  <a:pt x="3266652" y="4433618"/>
                  <a:pt x="3149147" y="4436126"/>
                </a:cubicBezTo>
                <a:cubicBezTo>
                  <a:pt x="3031642" y="4438634"/>
                  <a:pt x="2832267" y="4432536"/>
                  <a:pt x="2650634" y="4436126"/>
                </a:cubicBezTo>
                <a:cubicBezTo>
                  <a:pt x="2469001" y="4439716"/>
                  <a:pt x="2324677" y="4416284"/>
                  <a:pt x="2042690" y="4436126"/>
                </a:cubicBezTo>
                <a:cubicBezTo>
                  <a:pt x="1760703" y="4455968"/>
                  <a:pt x="1686949" y="4416099"/>
                  <a:pt x="1398270" y="4436126"/>
                </a:cubicBezTo>
                <a:cubicBezTo>
                  <a:pt x="1109591" y="4456153"/>
                  <a:pt x="1071585" y="4455485"/>
                  <a:pt x="899756" y="4436126"/>
                </a:cubicBezTo>
                <a:cubicBezTo>
                  <a:pt x="727927" y="4416767"/>
                  <a:pt x="344407" y="4430463"/>
                  <a:pt x="0" y="4436126"/>
                </a:cubicBezTo>
                <a:cubicBezTo>
                  <a:pt x="5440" y="4303018"/>
                  <a:pt x="91" y="4161914"/>
                  <a:pt x="0" y="3891116"/>
                </a:cubicBezTo>
                <a:cubicBezTo>
                  <a:pt x="-91" y="3620318"/>
                  <a:pt x="-11601" y="3462294"/>
                  <a:pt x="0" y="3301745"/>
                </a:cubicBezTo>
                <a:cubicBezTo>
                  <a:pt x="11601" y="3141196"/>
                  <a:pt x="22776" y="2916996"/>
                  <a:pt x="0" y="2756735"/>
                </a:cubicBezTo>
                <a:cubicBezTo>
                  <a:pt x="-22776" y="2596474"/>
                  <a:pt x="5257" y="2440491"/>
                  <a:pt x="0" y="2256087"/>
                </a:cubicBezTo>
                <a:cubicBezTo>
                  <a:pt x="-5257" y="2071683"/>
                  <a:pt x="20189" y="1902567"/>
                  <a:pt x="0" y="1666716"/>
                </a:cubicBezTo>
                <a:cubicBezTo>
                  <a:pt x="-20189" y="1430865"/>
                  <a:pt x="-21241" y="1161108"/>
                  <a:pt x="0" y="988622"/>
                </a:cubicBezTo>
                <a:cubicBezTo>
                  <a:pt x="21241" y="816136"/>
                  <a:pt x="17108" y="40674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68728339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2A39B854-4B6C-4F7F-A602-6F97770CE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5439978"/>
            <a:ext cx="6281928" cy="18288"/>
          </a:xfrm>
          <a:custGeom>
            <a:avLst/>
            <a:gdLst>
              <a:gd name="connsiteX0" fmla="*/ 0 w 6281928"/>
              <a:gd name="connsiteY0" fmla="*/ 0 h 18288"/>
              <a:gd name="connsiteX1" fmla="*/ 572353 w 6281928"/>
              <a:gd name="connsiteY1" fmla="*/ 0 h 18288"/>
              <a:gd name="connsiteX2" fmla="*/ 1207526 w 6281928"/>
              <a:gd name="connsiteY2" fmla="*/ 0 h 18288"/>
              <a:gd name="connsiteX3" fmla="*/ 1779880 w 6281928"/>
              <a:gd name="connsiteY3" fmla="*/ 0 h 18288"/>
              <a:gd name="connsiteX4" fmla="*/ 2540691 w 6281928"/>
              <a:gd name="connsiteY4" fmla="*/ 0 h 18288"/>
              <a:gd name="connsiteX5" fmla="*/ 3238683 w 6281928"/>
              <a:gd name="connsiteY5" fmla="*/ 0 h 18288"/>
              <a:gd name="connsiteX6" fmla="*/ 3936675 w 6281928"/>
              <a:gd name="connsiteY6" fmla="*/ 0 h 18288"/>
              <a:gd name="connsiteX7" fmla="*/ 4760305 w 6281928"/>
              <a:gd name="connsiteY7" fmla="*/ 0 h 18288"/>
              <a:gd name="connsiteX8" fmla="*/ 5521117 w 6281928"/>
              <a:gd name="connsiteY8" fmla="*/ 0 h 18288"/>
              <a:gd name="connsiteX9" fmla="*/ 6281928 w 6281928"/>
              <a:gd name="connsiteY9" fmla="*/ 0 h 18288"/>
              <a:gd name="connsiteX10" fmla="*/ 6281928 w 6281928"/>
              <a:gd name="connsiteY10" fmla="*/ 18288 h 18288"/>
              <a:gd name="connsiteX11" fmla="*/ 5772394 w 6281928"/>
              <a:gd name="connsiteY11" fmla="*/ 18288 h 18288"/>
              <a:gd name="connsiteX12" fmla="*/ 5200040 w 6281928"/>
              <a:gd name="connsiteY12" fmla="*/ 18288 h 18288"/>
              <a:gd name="connsiteX13" fmla="*/ 4439229 w 6281928"/>
              <a:gd name="connsiteY13" fmla="*/ 18288 h 18288"/>
              <a:gd name="connsiteX14" fmla="*/ 3615599 w 6281928"/>
              <a:gd name="connsiteY14" fmla="*/ 18288 h 18288"/>
              <a:gd name="connsiteX15" fmla="*/ 2980426 w 6281928"/>
              <a:gd name="connsiteY15" fmla="*/ 18288 h 18288"/>
              <a:gd name="connsiteX16" fmla="*/ 2156795 w 6281928"/>
              <a:gd name="connsiteY16" fmla="*/ 18288 h 18288"/>
              <a:gd name="connsiteX17" fmla="*/ 1584442 w 6281928"/>
              <a:gd name="connsiteY17" fmla="*/ 18288 h 18288"/>
              <a:gd name="connsiteX18" fmla="*/ 1074908 w 6281928"/>
              <a:gd name="connsiteY18" fmla="*/ 18288 h 18288"/>
              <a:gd name="connsiteX19" fmla="*/ 0 w 6281928"/>
              <a:gd name="connsiteY19" fmla="*/ 18288 h 18288"/>
              <a:gd name="connsiteX20" fmla="*/ 0 w 6281928"/>
              <a:gd name="connsiteY2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281928" h="18288" fill="none" extrusionOk="0">
                <a:moveTo>
                  <a:pt x="0" y="0"/>
                </a:moveTo>
                <a:cubicBezTo>
                  <a:pt x="205960" y="24870"/>
                  <a:pt x="343550" y="5918"/>
                  <a:pt x="572353" y="0"/>
                </a:cubicBezTo>
                <a:cubicBezTo>
                  <a:pt x="801156" y="-5918"/>
                  <a:pt x="1015649" y="-11381"/>
                  <a:pt x="1207526" y="0"/>
                </a:cubicBezTo>
                <a:cubicBezTo>
                  <a:pt x="1399403" y="11381"/>
                  <a:pt x="1549725" y="7866"/>
                  <a:pt x="1779880" y="0"/>
                </a:cubicBezTo>
                <a:cubicBezTo>
                  <a:pt x="2010035" y="-7866"/>
                  <a:pt x="2190674" y="12826"/>
                  <a:pt x="2540691" y="0"/>
                </a:cubicBezTo>
                <a:cubicBezTo>
                  <a:pt x="2890708" y="-12826"/>
                  <a:pt x="3025718" y="-18534"/>
                  <a:pt x="3238683" y="0"/>
                </a:cubicBezTo>
                <a:cubicBezTo>
                  <a:pt x="3451648" y="18534"/>
                  <a:pt x="3603947" y="14884"/>
                  <a:pt x="3936675" y="0"/>
                </a:cubicBezTo>
                <a:cubicBezTo>
                  <a:pt x="4269403" y="-14884"/>
                  <a:pt x="4480718" y="-24607"/>
                  <a:pt x="4760305" y="0"/>
                </a:cubicBezTo>
                <a:cubicBezTo>
                  <a:pt x="5039892" y="24607"/>
                  <a:pt x="5359549" y="-31311"/>
                  <a:pt x="5521117" y="0"/>
                </a:cubicBezTo>
                <a:cubicBezTo>
                  <a:pt x="5682685" y="31311"/>
                  <a:pt x="5986067" y="-12593"/>
                  <a:pt x="6281928" y="0"/>
                </a:cubicBezTo>
                <a:cubicBezTo>
                  <a:pt x="6282307" y="7355"/>
                  <a:pt x="6282212" y="10249"/>
                  <a:pt x="6281928" y="18288"/>
                </a:cubicBezTo>
                <a:cubicBezTo>
                  <a:pt x="6078981" y="8428"/>
                  <a:pt x="5961061" y="2290"/>
                  <a:pt x="5772394" y="18288"/>
                </a:cubicBezTo>
                <a:cubicBezTo>
                  <a:pt x="5583727" y="34286"/>
                  <a:pt x="5329968" y="24208"/>
                  <a:pt x="5200040" y="18288"/>
                </a:cubicBezTo>
                <a:cubicBezTo>
                  <a:pt x="5070112" y="12368"/>
                  <a:pt x="4793288" y="21070"/>
                  <a:pt x="4439229" y="18288"/>
                </a:cubicBezTo>
                <a:cubicBezTo>
                  <a:pt x="4085170" y="15506"/>
                  <a:pt x="3813765" y="-16466"/>
                  <a:pt x="3615599" y="18288"/>
                </a:cubicBezTo>
                <a:cubicBezTo>
                  <a:pt x="3417433" y="53042"/>
                  <a:pt x="3133643" y="20727"/>
                  <a:pt x="2980426" y="18288"/>
                </a:cubicBezTo>
                <a:cubicBezTo>
                  <a:pt x="2827209" y="15849"/>
                  <a:pt x="2380685" y="51850"/>
                  <a:pt x="2156795" y="18288"/>
                </a:cubicBezTo>
                <a:cubicBezTo>
                  <a:pt x="1932905" y="-15274"/>
                  <a:pt x="1716744" y="-1398"/>
                  <a:pt x="1584442" y="18288"/>
                </a:cubicBezTo>
                <a:cubicBezTo>
                  <a:pt x="1452140" y="37974"/>
                  <a:pt x="1280887" y="12750"/>
                  <a:pt x="1074908" y="18288"/>
                </a:cubicBezTo>
                <a:cubicBezTo>
                  <a:pt x="868929" y="23826"/>
                  <a:pt x="318124" y="-17878"/>
                  <a:pt x="0" y="18288"/>
                </a:cubicBezTo>
                <a:cubicBezTo>
                  <a:pt x="-384" y="12702"/>
                  <a:pt x="-513" y="4636"/>
                  <a:pt x="0" y="0"/>
                </a:cubicBezTo>
                <a:close/>
              </a:path>
              <a:path w="6281928" h="18288" stroke="0" extrusionOk="0">
                <a:moveTo>
                  <a:pt x="0" y="0"/>
                </a:moveTo>
                <a:cubicBezTo>
                  <a:pt x="135290" y="27650"/>
                  <a:pt x="488372" y="4391"/>
                  <a:pt x="635173" y="0"/>
                </a:cubicBezTo>
                <a:cubicBezTo>
                  <a:pt x="781974" y="-4391"/>
                  <a:pt x="992816" y="14310"/>
                  <a:pt x="1144707" y="0"/>
                </a:cubicBezTo>
                <a:cubicBezTo>
                  <a:pt x="1296598" y="-14310"/>
                  <a:pt x="1796462" y="-1258"/>
                  <a:pt x="1968337" y="0"/>
                </a:cubicBezTo>
                <a:cubicBezTo>
                  <a:pt x="2140212" y="1258"/>
                  <a:pt x="2343376" y="-12852"/>
                  <a:pt x="2603510" y="0"/>
                </a:cubicBezTo>
                <a:cubicBezTo>
                  <a:pt x="2863644" y="12852"/>
                  <a:pt x="2935073" y="-10591"/>
                  <a:pt x="3238683" y="0"/>
                </a:cubicBezTo>
                <a:cubicBezTo>
                  <a:pt x="3542293" y="10591"/>
                  <a:pt x="3731676" y="3538"/>
                  <a:pt x="4062313" y="0"/>
                </a:cubicBezTo>
                <a:cubicBezTo>
                  <a:pt x="4392950" y="-3538"/>
                  <a:pt x="4440715" y="28126"/>
                  <a:pt x="4634667" y="0"/>
                </a:cubicBezTo>
                <a:cubicBezTo>
                  <a:pt x="4828619" y="-28126"/>
                  <a:pt x="5052661" y="8974"/>
                  <a:pt x="5458297" y="0"/>
                </a:cubicBezTo>
                <a:cubicBezTo>
                  <a:pt x="5863933" y="-8974"/>
                  <a:pt x="5906900" y="-24516"/>
                  <a:pt x="6281928" y="0"/>
                </a:cubicBezTo>
                <a:cubicBezTo>
                  <a:pt x="6282268" y="5688"/>
                  <a:pt x="6281759" y="13142"/>
                  <a:pt x="6281928" y="18288"/>
                </a:cubicBezTo>
                <a:cubicBezTo>
                  <a:pt x="6036108" y="15339"/>
                  <a:pt x="5743611" y="10415"/>
                  <a:pt x="5583936" y="18288"/>
                </a:cubicBezTo>
                <a:cubicBezTo>
                  <a:pt x="5424261" y="26161"/>
                  <a:pt x="5250533" y="-179"/>
                  <a:pt x="4948763" y="18288"/>
                </a:cubicBezTo>
                <a:cubicBezTo>
                  <a:pt x="4646993" y="36755"/>
                  <a:pt x="4354673" y="7565"/>
                  <a:pt x="4125133" y="18288"/>
                </a:cubicBezTo>
                <a:cubicBezTo>
                  <a:pt x="3895593" y="29012"/>
                  <a:pt x="3570246" y="29209"/>
                  <a:pt x="3301502" y="18288"/>
                </a:cubicBezTo>
                <a:cubicBezTo>
                  <a:pt x="3032758" y="7367"/>
                  <a:pt x="2955340" y="11905"/>
                  <a:pt x="2729149" y="18288"/>
                </a:cubicBezTo>
                <a:cubicBezTo>
                  <a:pt x="2502958" y="24671"/>
                  <a:pt x="2269423" y="3142"/>
                  <a:pt x="2031157" y="18288"/>
                </a:cubicBezTo>
                <a:cubicBezTo>
                  <a:pt x="1792891" y="33434"/>
                  <a:pt x="1484731" y="22122"/>
                  <a:pt x="1207526" y="18288"/>
                </a:cubicBezTo>
                <a:cubicBezTo>
                  <a:pt x="930321" y="14454"/>
                  <a:pt x="560231" y="-33402"/>
                  <a:pt x="0" y="18288"/>
                </a:cubicBezTo>
                <a:cubicBezTo>
                  <a:pt x="-478" y="10520"/>
                  <a:pt x="210" y="5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65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B240B-8EC3-65FA-5A9E-B332CBD3A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>
                <a:latin typeface="+mn-lt"/>
              </a:rPr>
              <a:t>A</a:t>
            </a:r>
            <a:r>
              <a:rPr lang="en-US" dirty="0">
                <a:latin typeface="+mn-lt"/>
              </a:rPr>
              <a:t> </a:t>
            </a:r>
            <a:r>
              <a:rPr lang="sr-Latn-RS" dirty="0" err="1">
                <a:latin typeface="+mn-lt"/>
              </a:rPr>
              <a:t>reversal</a:t>
            </a:r>
            <a:r>
              <a:rPr lang="sr-Latn-RS" dirty="0">
                <a:latin typeface="+mn-lt"/>
              </a:rPr>
              <a:t> in </a:t>
            </a:r>
            <a:r>
              <a:rPr lang="sr-Latn-RS" dirty="0" err="1">
                <a:latin typeface="+mn-lt"/>
              </a:rPr>
              <a:t>globalization</a:t>
            </a:r>
            <a:r>
              <a:rPr lang="sr-Latn-RS" dirty="0">
                <a:latin typeface="+mn-lt"/>
              </a:rPr>
              <a:t> </a:t>
            </a:r>
            <a:r>
              <a:rPr lang="en-US" dirty="0">
                <a:latin typeface="+mn-lt"/>
              </a:rPr>
              <a:t>was probably already under way </a:t>
            </a:r>
            <a:r>
              <a:rPr lang="sr-Latn-RS" dirty="0" err="1">
                <a:latin typeface="+mn-lt"/>
              </a:rPr>
              <a:t>before</a:t>
            </a:r>
            <a:r>
              <a:rPr lang="sr-Latn-RS" dirty="0">
                <a:latin typeface="+mn-lt"/>
              </a:rPr>
              <a:t> t</a:t>
            </a:r>
            <a:r>
              <a:rPr lang="en-US" dirty="0">
                <a:latin typeface="+mn-lt"/>
              </a:rPr>
              <a:t>he pandemic</a:t>
            </a:r>
          </a:p>
        </p:txBody>
      </p:sp>
      <p:pic>
        <p:nvPicPr>
          <p:cNvPr id="5" name="Content Placeholder 4" descr="A picture containing chart&#10;&#10;Description automatically generated">
            <a:extLst>
              <a:ext uri="{FF2B5EF4-FFF2-40B4-BE49-F238E27FC236}">
                <a16:creationId xmlns:a16="http://schemas.microsoft.com/office/drawing/2014/main" id="{53353346-E1F3-76F1-683D-B008878CEC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029" y="2446687"/>
            <a:ext cx="6650619" cy="369847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2851CA-D2CB-0430-6237-C8A36E5610C5}"/>
              </a:ext>
            </a:extLst>
          </p:cNvPr>
          <p:cNvSpPr txBox="1"/>
          <p:nvPr/>
        </p:nvSpPr>
        <p:spPr>
          <a:xfrm>
            <a:off x="533400" y="2139016"/>
            <a:ext cx="4200525" cy="4718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400" dirty="0"/>
              <a:t>For 2 decades, globalization advanced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400" dirty="0"/>
              <a:t>Since GFC, FDI and trade have only kept pace with GDP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400" dirty="0"/>
              <a:t>(Share of GVC in trade - stagnant or declining)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Share of SMEs in exports of 32 countries, 2008-2019 (OECD data)</a:t>
            </a:r>
            <a:endParaRPr lang="sr-Latn-RS" sz="2400" dirty="0"/>
          </a:p>
          <a:p>
            <a:pPr marL="728662" lvl="0" indent="-28575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628650" algn="l"/>
              </a:tabLst>
            </a:pPr>
            <a:r>
              <a:rPr lang="sr-Latn-R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Increased</a:t>
            </a:r>
            <a:r>
              <a:rPr lang="sr-Latn-R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from 37% to 43% on </a:t>
            </a:r>
            <a:r>
              <a:rPr lang="sr-Latn-R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average</a:t>
            </a:r>
            <a:endParaRPr lang="sr-Latn-R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8662" lvl="0" indent="-28575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628650" algn="l"/>
              </a:tabLst>
            </a:pPr>
            <a:r>
              <a:rPr lang="sr-Latn-R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 countries increasing trend, 10  declining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EDD1B8-A227-760E-FA12-7A00B052F867}"/>
              </a:ext>
            </a:extLst>
          </p:cNvPr>
          <p:cNvSpPr txBox="1"/>
          <p:nvPr/>
        </p:nvSpPr>
        <p:spPr>
          <a:xfrm>
            <a:off x="5166805" y="2019964"/>
            <a:ext cx="6918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Graph 1: The long-term trend of international production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3B97BB-2ADD-0326-7E2B-C7D98B3D26D8}"/>
              </a:ext>
            </a:extLst>
          </p:cNvPr>
          <p:cNvSpPr txBox="1"/>
          <p:nvPr/>
        </p:nvSpPr>
        <p:spPr>
          <a:xfrm>
            <a:off x="5242030" y="6145161"/>
            <a:ext cx="6080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i="1" dirty="0"/>
              <a:t>Source: UNCTAD World Investment Report, taken from Center for Economic Policy Research (CEPR)</a:t>
            </a:r>
          </a:p>
        </p:txBody>
      </p:sp>
    </p:spTree>
    <p:extLst>
      <p:ext uri="{BB962C8B-B14F-4D97-AF65-F5344CB8AC3E}">
        <p14:creationId xmlns:p14="http://schemas.microsoft.com/office/powerpoint/2010/main" val="385117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47920D-0186-EB4D-0D53-6BCFBFE3C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dirty="0">
                <a:latin typeface="Calibri (Body)"/>
              </a:rPr>
              <a:t>The very drivers of globalization now may foster its reversal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76E7C-5F63-E868-4532-35B456FCC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679270"/>
          </a:xfrm>
        </p:spPr>
        <p:txBody>
          <a:bodyPr>
            <a:normAutofit fontScale="92500"/>
          </a:bodyPr>
          <a:lstStyle/>
          <a:p>
            <a:r>
              <a:rPr lang="sr-Latn-RS" sz="2600" dirty="0"/>
              <a:t>Technological change…</a:t>
            </a:r>
          </a:p>
          <a:p>
            <a:pPr marL="457200" lvl="1" indent="0">
              <a:buNone/>
            </a:pPr>
            <a:r>
              <a:rPr lang="sr-Latn-RS" dirty="0"/>
              <a:t>	…at first </a:t>
            </a:r>
            <a:r>
              <a:rPr lang="en-US" dirty="0"/>
              <a:t>unambiguously led to decentralization of production (value chains </a:t>
            </a:r>
            <a:r>
              <a:rPr lang="sr-Latn-RS" dirty="0"/>
              <a:t>	replaced</a:t>
            </a:r>
            <a:r>
              <a:rPr lang="en-US" dirty="0"/>
              <a:t> of factories)</a:t>
            </a:r>
            <a:r>
              <a:rPr lang="sr-Latn-RS" dirty="0"/>
              <a:t>...</a:t>
            </a:r>
          </a:p>
          <a:p>
            <a:pPr marL="914400" lvl="2" indent="0">
              <a:buNone/>
            </a:pPr>
            <a:r>
              <a:rPr lang="sr-Latn-RS" sz="2400" dirty="0"/>
              <a:t>	- digitalization </a:t>
            </a:r>
            <a:r>
              <a:rPr lang="en-US" sz="2400" dirty="0"/>
              <a:t>(</a:t>
            </a:r>
            <a:r>
              <a:rPr lang="sr-Latn-RS" sz="2400" dirty="0"/>
              <a:t>remote </a:t>
            </a:r>
            <a:r>
              <a:rPr lang="en-US" sz="2400" dirty="0"/>
              <a:t>communication and </a:t>
            </a:r>
            <a:r>
              <a:rPr lang="sr-Latn-RS" sz="2400" dirty="0"/>
              <a:t>process </a:t>
            </a:r>
            <a:r>
              <a:rPr lang="en-US" sz="2400" dirty="0"/>
              <a:t>control, </a:t>
            </a:r>
            <a:r>
              <a:rPr lang="sr-Latn-RS" sz="2400" dirty="0"/>
              <a:t>	  	</a:t>
            </a:r>
            <a:r>
              <a:rPr lang="en-US" sz="2400" dirty="0"/>
              <a:t>separation of services from production </a:t>
            </a:r>
            <a:r>
              <a:rPr lang="en-US" sz="2400" dirty="0" err="1"/>
              <a:t>proces</a:t>
            </a:r>
            <a:r>
              <a:rPr lang="sr-Latn-RS" sz="2400" dirty="0"/>
              <a:t>s</a:t>
            </a:r>
            <a:r>
              <a:rPr lang="en-US" sz="2400" dirty="0"/>
              <a:t>)</a:t>
            </a:r>
            <a:endParaRPr lang="sr-Latn-RS" sz="2400" dirty="0"/>
          </a:p>
          <a:p>
            <a:pPr marL="457200" lvl="1" indent="0">
              <a:buNone/>
            </a:pPr>
            <a:r>
              <a:rPr lang="sr-Latn-RS" dirty="0"/>
              <a:t>	</a:t>
            </a:r>
            <a:r>
              <a:rPr lang="en-US" dirty="0"/>
              <a:t>...but its further progress </a:t>
            </a:r>
            <a:r>
              <a:rPr lang="sr-Latn-RS" dirty="0"/>
              <a:t>reinforced</a:t>
            </a:r>
            <a:r>
              <a:rPr lang="en-US" dirty="0"/>
              <a:t> „reshoring“ potential</a:t>
            </a:r>
            <a:endParaRPr lang="sr-Latn-RS" dirty="0"/>
          </a:p>
          <a:p>
            <a:pPr marL="914400" lvl="2" indent="0">
              <a:buNone/>
            </a:pPr>
            <a:r>
              <a:rPr lang="sr-Latn-RS" sz="2400" dirty="0"/>
              <a:t>	- </a:t>
            </a:r>
            <a:r>
              <a:rPr lang="en-US" sz="2400" dirty="0"/>
              <a:t>advanced robotics</a:t>
            </a:r>
            <a:r>
              <a:rPr lang="sr-Latn-RS" sz="2400" dirty="0"/>
              <a:t>: strong reason for reshoring</a:t>
            </a:r>
            <a:endParaRPr lang="en-US" sz="2400" dirty="0"/>
          </a:p>
          <a:p>
            <a:pPr marL="914400" lvl="2" indent="0">
              <a:buNone/>
            </a:pPr>
            <a:r>
              <a:rPr lang="sr-Latn-RS" sz="2400" dirty="0"/>
              <a:t>	- </a:t>
            </a:r>
            <a:r>
              <a:rPr lang="en-US" sz="2400" dirty="0"/>
              <a:t>additive manufacturing</a:t>
            </a:r>
            <a:r>
              <a:rPr lang="sr-Latn-RS" sz="2400" dirty="0"/>
              <a:t>: </a:t>
            </a:r>
            <a:r>
              <a:rPr lang="en-US" sz="2400" dirty="0"/>
              <a:t>potentially „mass customization“</a:t>
            </a:r>
          </a:p>
          <a:p>
            <a:pPr marL="914400" lvl="2" indent="0">
              <a:buNone/>
            </a:pPr>
            <a:r>
              <a:rPr lang="sr-Latn-RS" sz="2400" dirty="0"/>
              <a:t>	-  </a:t>
            </a:r>
            <a:r>
              <a:rPr lang="en-US" sz="2400" dirty="0"/>
              <a:t>bio- and other- technologies</a:t>
            </a:r>
            <a:r>
              <a:rPr lang="sr-Latn-RS" sz="2400" dirty="0"/>
              <a:t>: hard to tell</a:t>
            </a:r>
          </a:p>
          <a:p>
            <a:pPr marL="914400" lvl="2" indent="0">
              <a:buNone/>
            </a:pPr>
            <a:endParaRPr lang="sr-Latn-RS" sz="1050" dirty="0"/>
          </a:p>
          <a:p>
            <a:r>
              <a:rPr lang="en-US" sz="2600" dirty="0"/>
              <a:t>Wage differentials and growing productive capacity in outsourcing destinations</a:t>
            </a:r>
            <a:r>
              <a:rPr lang="en-US" sz="2400" dirty="0"/>
              <a:t>...</a:t>
            </a:r>
            <a:endParaRPr lang="sr-Latn-RS" sz="2400" dirty="0"/>
          </a:p>
          <a:p>
            <a:pPr marL="914400" lvl="2" indent="0">
              <a:buNone/>
            </a:pPr>
            <a:r>
              <a:rPr lang="sr-Latn-RS" sz="2400" dirty="0"/>
              <a:t>…</a:t>
            </a:r>
            <a:r>
              <a:rPr lang="en-US" sz="2400" dirty="0"/>
              <a:t>worked to increase the geographic spread of GVC...</a:t>
            </a:r>
            <a:endParaRPr lang="sr-Latn-RS" sz="2400" dirty="0"/>
          </a:p>
          <a:p>
            <a:pPr marL="914400" lvl="2" indent="0">
              <a:buNone/>
            </a:pPr>
            <a:r>
              <a:rPr lang="en-US" sz="2400" dirty="0"/>
              <a:t>...now the differentials are shrinking.</a:t>
            </a:r>
          </a:p>
          <a:p>
            <a:pPr lvl="2"/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205618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B0BD63-95FA-A795-41A1-9EB4F50D8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dirty="0">
                <a:latin typeface="Calibri body"/>
              </a:rPr>
              <a:t>Lessons from the pandemic </a:t>
            </a:r>
            <a:r>
              <a:rPr lang="sr-Latn-RS" sz="4200" dirty="0">
                <a:latin typeface="Calibri body"/>
              </a:rPr>
              <a:t>are a mixed bag</a:t>
            </a:r>
            <a:endParaRPr lang="en-US" sz="4200" dirty="0">
              <a:latin typeface="Calibri body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D0A34-2FD5-0AA4-0024-AEA0E424B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lnSpcReduction="10000"/>
          </a:bodyPr>
          <a:lstStyle/>
          <a:p>
            <a:r>
              <a:rPr lang="sr-Latn-RS" dirty="0"/>
              <a:t>Pandemic </a:t>
            </a:r>
            <a:r>
              <a:rPr lang="en-US" dirty="0"/>
              <a:t>underscored the importance of </a:t>
            </a:r>
            <a:r>
              <a:rPr lang="en-US" b="1" dirty="0"/>
              <a:t>resilience </a:t>
            </a:r>
            <a:r>
              <a:rPr lang="en-US" dirty="0"/>
              <a:t>v. efficiency – leading to efforts to: </a:t>
            </a:r>
            <a:endParaRPr lang="sr-Latn-RS" dirty="0"/>
          </a:p>
          <a:p>
            <a:endParaRPr lang="sr-Latn-RS" sz="1200" dirty="0"/>
          </a:p>
          <a:p>
            <a:pPr marL="457200" lvl="1" indent="0">
              <a:buNone/>
            </a:pPr>
            <a:r>
              <a:rPr lang="sr-Latn-RS" sz="2800" dirty="0"/>
              <a:t>	d</a:t>
            </a:r>
            <a:r>
              <a:rPr lang="en-US" sz="2800" dirty="0"/>
              <a:t>e-risk value chains </a:t>
            </a:r>
            <a:r>
              <a:rPr lang="sr-Latn-RS" sz="2800" dirty="0"/>
              <a:t>with </a:t>
            </a:r>
            <a:r>
              <a:rPr lang="en-US" sz="2800" dirty="0"/>
              <a:t>largely re-centralizing effects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600" dirty="0"/>
              <a:t>Shortening </a:t>
            </a:r>
            <a:r>
              <a:rPr lang="sr-Latn-RS" sz="2600" dirty="0"/>
              <a:t>VC</a:t>
            </a:r>
            <a:r>
              <a:rPr lang="en-US" sz="2600" dirty="0"/>
              <a:t> length</a:t>
            </a:r>
            <a:endParaRPr lang="sr-Latn-RS" sz="2600" dirty="0"/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600" dirty="0"/>
              <a:t>Re- /Near- shoring</a:t>
            </a:r>
            <a:r>
              <a:rPr lang="sr-Latn-RS" sz="2600" dirty="0"/>
              <a:t> (reducing distance)</a:t>
            </a:r>
            <a:r>
              <a:rPr lang="en-US" sz="2600" dirty="0"/>
              <a:t> </a:t>
            </a:r>
            <a:endParaRPr lang="sr-Latn-RS" sz="2600" dirty="0"/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600" dirty="0"/>
              <a:t>Greater transparency of VC (digitalization)</a:t>
            </a:r>
            <a:endParaRPr lang="sr-Latn-RS" sz="2600" dirty="0"/>
          </a:p>
          <a:p>
            <a:pPr marL="1828800" lvl="4" indent="0">
              <a:buNone/>
            </a:pPr>
            <a:endParaRPr lang="en-US" sz="1400" dirty="0"/>
          </a:p>
          <a:p>
            <a:pPr marL="457200" lvl="1" indent="0">
              <a:buNone/>
            </a:pPr>
            <a:r>
              <a:rPr lang="sr-Latn-RS" sz="2800" dirty="0"/>
              <a:t>	and</a:t>
            </a:r>
            <a:r>
              <a:rPr lang="en-US" sz="2800" dirty="0"/>
              <a:t> other processes likely to encourage production dispersion</a:t>
            </a:r>
            <a:endParaRPr lang="sr-Latn-RS" sz="2800" dirty="0"/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600" dirty="0"/>
              <a:t>Diversification of suppliers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600" dirty="0"/>
              <a:t>Digitalization (greater </a:t>
            </a:r>
            <a:r>
              <a:rPr lang="en-US" sz="2600" dirty="0" err="1"/>
              <a:t>flexib</a:t>
            </a:r>
            <a:r>
              <a:rPr lang="sr-Latn-RS" sz="2600" dirty="0"/>
              <a:t>i</a:t>
            </a:r>
            <a:r>
              <a:rPr lang="en-US" sz="2600" dirty="0" err="1"/>
              <a:t>lity</a:t>
            </a:r>
            <a:r>
              <a:rPr lang="en-US" sz="2600" dirty="0"/>
              <a:t> of work organization)</a:t>
            </a:r>
          </a:p>
        </p:txBody>
      </p:sp>
    </p:spTree>
    <p:extLst>
      <p:ext uri="{BB962C8B-B14F-4D97-AF65-F5344CB8AC3E}">
        <p14:creationId xmlns:p14="http://schemas.microsoft.com/office/powerpoint/2010/main" val="9972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5F6EB0-80B4-7B1D-7F22-F00344255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>
                <a:latin typeface="Calibri (Body)"/>
              </a:rPr>
              <a:t>So far mindsets seem to have changed more than flows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0205B-59E6-3B39-9119-9AD5F829A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845042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200"/>
              </a:spcAft>
            </a:pPr>
            <a:r>
              <a:rPr lang="en-US" sz="2600" dirty="0"/>
              <a:t>First the global financial crisis showed the fallibility of markets</a:t>
            </a:r>
            <a:endParaRPr lang="sr-Latn-RS" sz="2600" dirty="0"/>
          </a:p>
          <a:p>
            <a:pPr marL="457200" lvl="1" indent="0">
              <a:spcAft>
                <a:spcPts val="200"/>
              </a:spcAft>
              <a:buNone/>
            </a:pPr>
            <a:r>
              <a:rPr lang="sr-Latn-RS" dirty="0"/>
              <a:t>	=</a:t>
            </a:r>
            <a:r>
              <a:rPr lang="en-US" dirty="0"/>
              <a:t>&gt; opened door for </a:t>
            </a:r>
            <a:r>
              <a:rPr lang="en-US" b="1" dirty="0"/>
              <a:t>more</a:t>
            </a:r>
            <a:r>
              <a:rPr lang="en-US" dirty="0"/>
              <a:t> </a:t>
            </a:r>
            <a:r>
              <a:rPr lang="en-US" b="1" dirty="0"/>
              <a:t>intervention</a:t>
            </a:r>
            <a:r>
              <a:rPr lang="en-US" dirty="0"/>
              <a:t> (World Bank </a:t>
            </a:r>
            <a:r>
              <a:rPr lang="sr-Latn-RS" dirty="0"/>
              <a:t>now</a:t>
            </a:r>
            <a:r>
              <a:rPr lang="en-US" dirty="0"/>
              <a:t> support</a:t>
            </a:r>
            <a:r>
              <a:rPr lang="sr-Latn-RS" dirty="0"/>
              <a:t>s</a:t>
            </a:r>
            <a:r>
              <a:rPr lang="en-US" dirty="0"/>
              <a:t> industrial </a:t>
            </a:r>
            <a:r>
              <a:rPr lang="sr-Latn-RS" dirty="0"/>
              <a:t>							</a:t>
            </a:r>
            <a:r>
              <a:rPr lang="en-US" dirty="0"/>
              <a:t>policy</a:t>
            </a:r>
            <a:r>
              <a:rPr lang="sr-Latn-RS" dirty="0"/>
              <a:t>!</a:t>
            </a:r>
            <a:r>
              <a:rPr lang="en-US" dirty="0"/>
              <a:t>)</a:t>
            </a:r>
          </a:p>
          <a:p>
            <a:pPr>
              <a:spcAft>
                <a:spcPts val="200"/>
              </a:spcAft>
            </a:pPr>
            <a:r>
              <a:rPr lang="en-US" sz="2600" dirty="0"/>
              <a:t>Then geopolitics provided a new impetus</a:t>
            </a:r>
          </a:p>
          <a:p>
            <a:pPr lvl="2"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sz="2400" b="1" dirty="0"/>
              <a:t>More</a:t>
            </a:r>
            <a:r>
              <a:rPr lang="en-US" sz="2400" dirty="0"/>
              <a:t> </a:t>
            </a:r>
            <a:r>
              <a:rPr lang="en-US" sz="2400" b="1" dirty="0"/>
              <a:t>protectionism</a:t>
            </a:r>
            <a:r>
              <a:rPr lang="en-US" sz="2400" dirty="0"/>
              <a:t> – US-China Trade war, EU-back to industrial policy</a:t>
            </a:r>
          </a:p>
          <a:p>
            <a:pPr lvl="2"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Regional, bilateral and ad hoc trade agreements</a:t>
            </a:r>
            <a:endParaRPr lang="sr-Latn-RS" sz="2400" dirty="0"/>
          </a:p>
          <a:p>
            <a:pPr lvl="1">
              <a:spcAft>
                <a:spcPts val="200"/>
              </a:spcAft>
              <a:buFont typeface="Courier New" panose="02070309020205020404" pitchFamily="49" charset="0"/>
              <a:buChar char="o"/>
            </a:pPr>
            <a:endParaRPr lang="en-US" sz="2000" dirty="0"/>
          </a:p>
          <a:p>
            <a:pPr>
              <a:spcAft>
                <a:spcPts val="200"/>
              </a:spcAft>
            </a:pPr>
            <a:r>
              <a:rPr lang="en-US" sz="2600" dirty="0"/>
              <a:t>But </a:t>
            </a:r>
            <a:r>
              <a:rPr lang="en-US" sz="2600" i="1" dirty="0"/>
              <a:t>so far </a:t>
            </a:r>
            <a:r>
              <a:rPr lang="sr-Latn-RS" sz="2600" dirty="0"/>
              <a:t>both </a:t>
            </a:r>
            <a:r>
              <a:rPr lang="en-US" sz="2600" b="1" dirty="0"/>
              <a:t>FDI and trade have more than recovered</a:t>
            </a:r>
            <a:r>
              <a:rPr lang="sr-Latn-RS" sz="2600" b="1" dirty="0"/>
              <a:t>--</a:t>
            </a:r>
            <a:r>
              <a:rPr lang="en-US" sz="2600" dirty="0"/>
              <a:t>now </a:t>
            </a:r>
            <a:r>
              <a:rPr lang="sr-Latn-RS" sz="2600" dirty="0"/>
              <a:t>stand </a:t>
            </a:r>
            <a:r>
              <a:rPr lang="en-US" sz="2600" dirty="0"/>
              <a:t>above pre-pandemic levels</a:t>
            </a:r>
            <a:endParaRPr lang="sr-Latn-RS" dirty="0"/>
          </a:p>
          <a:p>
            <a:pPr lvl="2"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sr-Latn-RS" sz="2400" dirty="0"/>
              <a:t>Decreased container shipping costs and the ongoing improvement of technologies continue to </a:t>
            </a:r>
            <a:r>
              <a:rPr lang="sr-Latn-RS" sz="2400" b="1" dirty="0"/>
              <a:t>favor long-distance trade </a:t>
            </a:r>
            <a:r>
              <a:rPr lang="sr-Latn-RS" sz="2400" dirty="0"/>
              <a:t>(during pandemic </a:t>
            </a:r>
            <a:r>
              <a:rPr lang="en-US" sz="2400" dirty="0"/>
              <a:t>trade traversed lo</a:t>
            </a:r>
            <a:r>
              <a:rPr lang="en-US" sz="2400" b="1" dirty="0"/>
              <a:t>nger</a:t>
            </a:r>
            <a:r>
              <a:rPr lang="en-US" sz="2400" dirty="0"/>
              <a:t> distances</a:t>
            </a:r>
            <a:r>
              <a:rPr lang="sr-Latn-RS" sz="2400" dirty="0"/>
              <a:t>!)</a:t>
            </a:r>
          </a:p>
          <a:p>
            <a:pPr lvl="1">
              <a:spcAft>
                <a:spcPts val="200"/>
              </a:spcAft>
              <a:buFont typeface="Courier New" panose="02070309020205020404" pitchFamily="49" charset="0"/>
              <a:buChar char="o"/>
            </a:pPr>
            <a:endParaRPr lang="sr-Latn-RS" dirty="0"/>
          </a:p>
          <a:p>
            <a:pPr marL="457200" lvl="1" indent="0">
              <a:spcAft>
                <a:spcPts val="200"/>
              </a:spcAft>
              <a:buNone/>
            </a:pPr>
            <a:r>
              <a:rPr lang="sr-Latn-RS" sz="2600" dirty="0"/>
              <a:t>Note: </a:t>
            </a:r>
            <a:r>
              <a:rPr lang="sr-Latn-RS" sz="2600" b="1" dirty="0"/>
              <a:t>c</a:t>
            </a:r>
            <a:r>
              <a:rPr lang="en-US" sz="2600" b="1" dirty="0" err="1"/>
              <a:t>hanges</a:t>
            </a:r>
            <a:r>
              <a:rPr lang="en-US" sz="2600" b="1" dirty="0"/>
              <a:t> in the trade structure caused </a:t>
            </a:r>
            <a:r>
              <a:rPr lang="en-US" sz="2600" dirty="0"/>
              <a:t>by the pandemic in a single year was similar to changes typically seen over 4-5 years</a:t>
            </a:r>
          </a:p>
          <a:p>
            <a:pPr marL="457200" lvl="1" indent="0">
              <a:spcAft>
                <a:spcPts val="200"/>
              </a:spcAft>
              <a:buNone/>
            </a:pPr>
            <a:endParaRPr lang="en-US" sz="2000" dirty="0"/>
          </a:p>
          <a:p>
            <a:pPr>
              <a:spcAft>
                <a:spcPts val="200"/>
              </a:spcAft>
            </a:pPr>
            <a:endParaRPr lang="en-US" sz="2000" dirty="0"/>
          </a:p>
          <a:p>
            <a:pPr marL="0" indent="0">
              <a:spcAft>
                <a:spcPts val="200"/>
              </a:spcAft>
              <a:buNone/>
            </a:pPr>
            <a:endParaRPr lang="en-US" sz="2000" dirty="0"/>
          </a:p>
          <a:p>
            <a:pPr lvl="1">
              <a:spcAft>
                <a:spcPts val="2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6323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0F5DEF-A6BA-9F39-FA40-E7F4EF45B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>
                <a:latin typeface="Calibri (Body)"/>
              </a:rPr>
              <a:t>Expected mid-to-long- term outcomes</a:t>
            </a:r>
          </a:p>
        </p:txBody>
      </p:sp>
      <p:pic>
        <p:nvPicPr>
          <p:cNvPr id="7" name="Picture 4" descr="Black chains">
            <a:extLst>
              <a:ext uri="{FF2B5EF4-FFF2-40B4-BE49-F238E27FC236}">
                <a16:creationId xmlns:a16="http://schemas.microsoft.com/office/drawing/2014/main" id="{57E44224-56E1-D843-0A9B-23318F07A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41" r="27964" b="-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25958-149E-E973-9E0B-64571023D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460816"/>
            <a:ext cx="6711358" cy="428068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Shortening of value chains and increased concentration of production</a:t>
            </a:r>
            <a:endParaRPr lang="sr-Latn-R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Shrinking pool of efficiency seeking FDI (tougher competition to attract them)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Strengthening of regional markets and clustering 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Diversification (opportunity) especially at the regional level 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Smaller-scale and flexibility favored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Value chains increasingly rely on </a:t>
            </a:r>
            <a:r>
              <a:rPr lang="sr-Latn-RS" sz="2400" dirty="0"/>
              <a:t>d</a:t>
            </a:r>
            <a:r>
              <a:rPr lang="en-US" sz="2400" dirty="0" err="1"/>
              <a:t>igital</a:t>
            </a:r>
            <a:r>
              <a:rPr lang="en-US" sz="2400" dirty="0"/>
              <a:t> infrastructure and platform</a:t>
            </a:r>
            <a:r>
              <a:rPr lang="sr-Latn-RS" sz="2400" dirty="0"/>
              <a:t>s</a:t>
            </a:r>
            <a:endParaRPr lang="en-US" sz="2400" dirty="0"/>
          </a:p>
          <a:p>
            <a:pPr>
              <a:spcAft>
                <a:spcPts val="6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974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5B8F84-BD82-FB86-B616-D34A0D707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r-Latn-RS" sz="4200" dirty="0">
                <a:latin typeface="Calibri (Body)"/>
              </a:rPr>
              <a:t>Impact on SMEs: </a:t>
            </a:r>
            <a:r>
              <a:rPr lang="en-US" sz="4200" dirty="0">
                <a:latin typeface="Calibri (Body)"/>
              </a:rPr>
              <a:t>probably more opportunities than risks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B864A-79A5-7D46-5356-8F6287371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738262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300"/>
              </a:spcAft>
            </a:pPr>
            <a:r>
              <a:rPr lang="en-US" sz="2600" dirty="0"/>
              <a:t>Shortening of value chains: </a:t>
            </a:r>
          </a:p>
          <a:p>
            <a:pPr marL="457200" lvl="1" indent="0">
              <a:spcAft>
                <a:spcPts val="300"/>
              </a:spcAft>
              <a:buNone/>
            </a:pPr>
            <a:r>
              <a:rPr lang="sr-Latn-RS" sz="2600" dirty="0">
                <a:sym typeface="Wingdings" panose="05000000000000000000" pitchFamily="2" charset="2"/>
              </a:rPr>
              <a:t>	</a:t>
            </a:r>
            <a:r>
              <a:rPr lang="sr-Latn-RS" sz="2600" b="1" dirty="0">
                <a:solidFill>
                  <a:srgbClr val="FF5050"/>
                </a:solidFill>
                <a:sym typeface="Wingdings" panose="05000000000000000000" pitchFamily="2" charset="2"/>
              </a:rPr>
              <a:t>-</a:t>
            </a:r>
            <a:r>
              <a:rPr lang="sr-Latn-RS" sz="2600" dirty="0">
                <a:sym typeface="Wingdings" panose="05000000000000000000" pitchFamily="2" charset="2"/>
              </a:rPr>
              <a:t> </a:t>
            </a:r>
            <a:r>
              <a:rPr lang="en-US" sz="2600" dirty="0">
                <a:sym typeface="Wingdings" panose="05000000000000000000" pitchFamily="2" charset="2"/>
              </a:rPr>
              <a:t>Supplies produced in smaller series more likely to be „</a:t>
            </a:r>
            <a:r>
              <a:rPr lang="en-US" sz="2600" dirty="0" err="1">
                <a:sym typeface="Wingdings" panose="05000000000000000000" pitchFamily="2" charset="2"/>
              </a:rPr>
              <a:t>reshored</a:t>
            </a:r>
            <a:r>
              <a:rPr lang="en-US" sz="2600" dirty="0">
                <a:sym typeface="Wingdings" panose="05000000000000000000" pitchFamily="2" charset="2"/>
              </a:rPr>
              <a:t>“</a:t>
            </a:r>
          </a:p>
          <a:p>
            <a:pPr marL="457200" lvl="1" indent="0">
              <a:spcAft>
                <a:spcPts val="300"/>
              </a:spcAft>
              <a:buNone/>
            </a:pPr>
            <a:r>
              <a:rPr lang="sr-Latn-RS" sz="2600" dirty="0">
                <a:sym typeface="Wingdings" panose="05000000000000000000" pitchFamily="2" charset="2"/>
              </a:rPr>
              <a:t>	</a:t>
            </a:r>
            <a:r>
              <a:rPr lang="sr-Latn-RS" sz="2600" b="1" dirty="0">
                <a:solidFill>
                  <a:srgbClr val="FF5050"/>
                </a:solidFill>
                <a:sym typeface="Wingdings" panose="05000000000000000000" pitchFamily="2" charset="2"/>
              </a:rPr>
              <a:t>-</a:t>
            </a:r>
            <a:r>
              <a:rPr lang="sr-Latn-RS" sz="2600" dirty="0">
                <a:sym typeface="Wingdings" panose="05000000000000000000" pitchFamily="2" charset="2"/>
              </a:rPr>
              <a:t> </a:t>
            </a:r>
            <a:r>
              <a:rPr lang="en-US" sz="2600" dirty="0">
                <a:sym typeface="Wingdings" panose="05000000000000000000" pitchFamily="2" charset="2"/>
              </a:rPr>
              <a:t>esp. if 3D-printing reduces need for outsourcing of customization        </a:t>
            </a:r>
            <a:r>
              <a:rPr lang="sr-Latn-RS" sz="2600" dirty="0">
                <a:sym typeface="Wingdings" panose="05000000000000000000" pitchFamily="2" charset="2"/>
              </a:rPr>
              <a:t>	          </a:t>
            </a:r>
            <a:endParaRPr lang="en-US" sz="2600" dirty="0">
              <a:sym typeface="Wingdings" panose="05000000000000000000" pitchFamily="2" charset="2"/>
            </a:endParaRPr>
          </a:p>
          <a:p>
            <a:pPr>
              <a:spcAft>
                <a:spcPts val="300"/>
              </a:spcAft>
            </a:pPr>
            <a:r>
              <a:rPr lang="en-US" sz="2600" dirty="0"/>
              <a:t>Regional</a:t>
            </a:r>
            <a:r>
              <a:rPr lang="sr-Latn-RS" sz="2600" dirty="0"/>
              <a:t>ization</a:t>
            </a:r>
            <a:endParaRPr lang="en-US" sz="2600" dirty="0"/>
          </a:p>
          <a:p>
            <a:pPr marL="0" indent="0">
              <a:spcAft>
                <a:spcPts val="300"/>
              </a:spcAft>
              <a:buNone/>
            </a:pPr>
            <a:r>
              <a:rPr lang="en-US" sz="2600" dirty="0">
                <a:sym typeface="Wingdings" panose="05000000000000000000" pitchFamily="2" charset="2"/>
              </a:rPr>
              <a:t>         </a:t>
            </a:r>
            <a:r>
              <a:rPr lang="sr-Latn-RS" sz="2600" dirty="0">
                <a:sym typeface="Wingdings" panose="05000000000000000000" pitchFamily="2" charset="2"/>
              </a:rPr>
              <a:t>	</a:t>
            </a:r>
            <a:r>
              <a:rPr lang="sr-Latn-RS" sz="26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+</a:t>
            </a:r>
            <a:r>
              <a:rPr lang="en-US" sz="2600" dirty="0">
                <a:sym typeface="Wingdings" panose="05000000000000000000" pitchFamily="2" charset="2"/>
              </a:rPr>
              <a:t> Smaller distances and series / clustering work in favor of SMEs </a:t>
            </a:r>
            <a:r>
              <a:rPr lang="sr-Latn-RS" sz="2600" dirty="0">
                <a:sym typeface="Wingdings" panose="05000000000000000000" pitchFamily="2" charset="2"/>
              </a:rPr>
              <a:t>           	          </a:t>
            </a:r>
            <a:endParaRPr lang="en-US" sz="2600" dirty="0">
              <a:sym typeface="Wingdings" panose="05000000000000000000" pitchFamily="2" charset="2"/>
            </a:endParaRPr>
          </a:p>
          <a:p>
            <a:pPr>
              <a:spcAft>
                <a:spcPts val="300"/>
              </a:spcAft>
            </a:pPr>
            <a:r>
              <a:rPr lang="en-US" sz="2600" dirty="0"/>
              <a:t>Diversification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600" dirty="0">
                <a:sym typeface="Wingdings" panose="05000000000000000000" pitchFamily="2" charset="2"/>
              </a:rPr>
              <a:t>       </a:t>
            </a:r>
            <a:r>
              <a:rPr lang="sr-Latn-RS" sz="2600" dirty="0">
                <a:sym typeface="Wingdings" panose="05000000000000000000" pitchFamily="2" charset="2"/>
              </a:rPr>
              <a:t>	</a:t>
            </a:r>
            <a:r>
              <a:rPr lang="sr-Latn-RS" sz="26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+</a:t>
            </a:r>
            <a:r>
              <a:rPr lang="en-US" sz="2600" dirty="0">
                <a:sym typeface="Wingdings" panose="05000000000000000000" pitchFamily="2" charset="2"/>
              </a:rPr>
              <a:t> </a:t>
            </a:r>
            <a:r>
              <a:rPr lang="en-US" sz="2600" dirty="0"/>
              <a:t>Doors open where it may not have been expected</a:t>
            </a:r>
            <a:r>
              <a:rPr lang="sr-Latn-RS" sz="2600" dirty="0"/>
              <a:t> (</a:t>
            </a:r>
            <a:r>
              <a:rPr lang="en-US" sz="2600" dirty="0"/>
              <a:t>a stretch</a:t>
            </a:r>
            <a:r>
              <a:rPr lang="sr-Latn-RS" sz="2600" dirty="0"/>
              <a:t>)</a:t>
            </a:r>
          </a:p>
          <a:p>
            <a:pPr>
              <a:spcAft>
                <a:spcPts val="300"/>
              </a:spcAft>
            </a:pPr>
            <a:r>
              <a:rPr lang="en-US" sz="2600" dirty="0"/>
              <a:t>Smaller-scale and flexibility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600" dirty="0">
                <a:sym typeface="Wingdings" panose="05000000000000000000" pitchFamily="2" charset="2"/>
              </a:rPr>
              <a:t>      </a:t>
            </a:r>
            <a:r>
              <a:rPr lang="sr-Latn-RS" sz="2600" dirty="0">
                <a:sym typeface="Wingdings" panose="05000000000000000000" pitchFamily="2" charset="2"/>
              </a:rPr>
              <a:t>	</a:t>
            </a:r>
            <a:r>
              <a:rPr lang="sr-Latn-RS" sz="26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+</a:t>
            </a:r>
            <a:r>
              <a:rPr lang="en-US" sz="2600" dirty="0">
                <a:sym typeface="Wingdings" panose="05000000000000000000" pitchFamily="2" charset="2"/>
              </a:rPr>
              <a:t> </a:t>
            </a:r>
            <a:r>
              <a:rPr lang="sr-Latn-RS" sz="2600" dirty="0">
                <a:sym typeface="Wingdings" panose="05000000000000000000" pitchFamily="2" charset="2"/>
              </a:rPr>
              <a:t>Self-</a:t>
            </a:r>
            <a:r>
              <a:rPr lang="en-US" sz="2600" dirty="0"/>
              <a:t>evident</a:t>
            </a:r>
          </a:p>
          <a:p>
            <a:pPr>
              <a:spcAft>
                <a:spcPts val="300"/>
              </a:spcAft>
            </a:pPr>
            <a:r>
              <a:rPr lang="en-US" sz="2600" dirty="0"/>
              <a:t>Reliance on digital infrastructure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600" dirty="0">
                <a:sym typeface="Wingdings" panose="05000000000000000000" pitchFamily="2" charset="2"/>
              </a:rPr>
              <a:t>      </a:t>
            </a:r>
            <a:r>
              <a:rPr lang="sr-Latn-RS" sz="2600" dirty="0">
                <a:sym typeface="Wingdings" panose="05000000000000000000" pitchFamily="2" charset="2"/>
              </a:rPr>
              <a:t>	</a:t>
            </a:r>
            <a:r>
              <a:rPr lang="sr-Latn-RS" sz="2600" b="1" dirty="0">
                <a:solidFill>
                  <a:srgbClr val="FF5050"/>
                </a:solidFill>
                <a:sym typeface="Wingdings" panose="05000000000000000000" pitchFamily="2" charset="2"/>
              </a:rPr>
              <a:t>-</a:t>
            </a:r>
            <a:r>
              <a:rPr lang="en-US" sz="2600" dirty="0">
                <a:sym typeface="Wingdings" panose="05000000000000000000" pitchFamily="2" charset="2"/>
              </a:rPr>
              <a:t> </a:t>
            </a:r>
            <a:r>
              <a:rPr lang="en-US" sz="2600" dirty="0"/>
              <a:t>Platforms themselves (very) large</a:t>
            </a:r>
            <a:endParaRPr lang="sr-Latn-RS" sz="2600" dirty="0"/>
          </a:p>
          <a:p>
            <a:pPr marL="0" indent="0">
              <a:spcAft>
                <a:spcPts val="300"/>
              </a:spcAft>
              <a:buNone/>
            </a:pPr>
            <a:r>
              <a:rPr lang="sr-Latn-RS" sz="26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	+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600" dirty="0"/>
              <a:t>May favor bottom-up access to GV</a:t>
            </a:r>
            <a:r>
              <a:rPr lang="sr-Latn-RS" sz="2600" dirty="0"/>
              <a:t>C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54533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1494</Words>
  <Application>Microsoft Office PowerPoint</Application>
  <PresentationFormat>Widescreen</PresentationFormat>
  <Paragraphs>162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Avenir Next LT Pro</vt:lpstr>
      <vt:lpstr>Calibri</vt:lpstr>
      <vt:lpstr>Calibri (Body)</vt:lpstr>
      <vt:lpstr>Calibri body</vt:lpstr>
      <vt:lpstr>Calibri Light</vt:lpstr>
      <vt:lpstr>Courier New</vt:lpstr>
      <vt:lpstr>Symbol</vt:lpstr>
      <vt:lpstr>Wingdings</vt:lpstr>
      <vt:lpstr>Office Theme</vt:lpstr>
      <vt:lpstr>Global challenges 2022: Implications for  SMEs and ECAs Post-covid production reconfiguration, geopolitical factors, supply chain disruptions and commodity prices </vt:lpstr>
      <vt:lpstr>What I will say today:</vt:lpstr>
      <vt:lpstr>I - Reconfiguration of Global Production</vt:lpstr>
      <vt:lpstr>A reversal in globalization was probably already under way before the pandemic</vt:lpstr>
      <vt:lpstr>The very drivers of globalization now may foster its reversal</vt:lpstr>
      <vt:lpstr>Lessons from the pandemic are a mixed bag</vt:lpstr>
      <vt:lpstr>So far mindsets seem to have changed more than flows</vt:lpstr>
      <vt:lpstr>Expected mid-to-long- term outcomes</vt:lpstr>
      <vt:lpstr>Impact on SMEs: probably more opportunities than risks</vt:lpstr>
      <vt:lpstr>II -The Russo-Ukrainian War</vt:lpstr>
      <vt:lpstr>In the shorter run, Russo-Ukranian war is contributing to supply challenges, inflation, (recession?)</vt:lpstr>
      <vt:lpstr>In the shorter run, Russo-Ukranian war contributing to supply challenges, inflation, (recession?)</vt:lpstr>
      <vt:lpstr>Commodity price: Impact on SMEs</vt:lpstr>
      <vt:lpstr>III - Policy Implications</vt:lpstr>
      <vt:lpstr>A moment of massive structural change is rife with both with risks and opportunities</vt:lpstr>
      <vt:lpstr>ECAs should care about encouraging the internationalization of SMEs</vt:lpstr>
      <vt:lpstr>Policy matters to internationalization of SMEs</vt:lpstr>
      <vt:lpstr>Rebalance policy efforts: from attraction of FDI towards more promotion of SMEs </vt:lpstr>
      <vt:lpstr>Key: build knowledge on risks and opportunities for SMEs amid change in production structures 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pandemic accelerated a process that was probably already under way</dc:title>
  <dc:creator>Lazar Ivanovic</dc:creator>
  <cp:lastModifiedBy>Viktor Bacanek</cp:lastModifiedBy>
  <cp:revision>98</cp:revision>
  <dcterms:created xsi:type="dcterms:W3CDTF">2022-09-26T09:47:14Z</dcterms:created>
  <dcterms:modified xsi:type="dcterms:W3CDTF">2022-12-28T13:02:13Z</dcterms:modified>
</cp:coreProperties>
</file>