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60" r:id="rId4"/>
    <p:sldId id="261" r:id="rId5"/>
    <p:sldId id="262" r:id="rId6"/>
    <p:sldId id="263" r:id="rId7"/>
    <p:sldId id="267" r:id="rId8"/>
    <p:sldId id="268" r:id="rId9"/>
    <p:sldId id="269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64" r:id="rId25"/>
    <p:sldId id="265" r:id="rId26"/>
    <p:sldId id="266" r:id="rId27"/>
    <p:sldId id="25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5696"/>
    <a:srgbClr val="333333"/>
    <a:srgbClr val="043B26"/>
    <a:srgbClr val="044C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1"/>
    <p:restoredTop sz="94675"/>
  </p:normalViewPr>
  <p:slideViewPr>
    <p:cSldViewPr snapToGrid="0" snapToObjects="1">
      <p:cViewPr varScale="1">
        <p:scale>
          <a:sx n="81" d="100"/>
          <a:sy n="81" d="100"/>
        </p:scale>
        <p:origin x="71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7" d="100"/>
          <a:sy n="137" d="100"/>
        </p:scale>
        <p:origin x="274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1BDA115-028B-1545-8D3E-2DD28FD030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41BE4-F21E-C841-A0D6-125F1C1A3B9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DEAEB-C970-2B4D-9EC7-95F94574FF8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340495-8FF8-084E-8D10-83064D3148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35F12-3D89-FE45-B4E8-95BE3A82EA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D2691-7B9A-4A44-BCD6-671F0B993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34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E873E-8A42-AF4C-9310-5BA6EE955140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247EF-28AB-7F43-821C-70F28CD4D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66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NASLOVNA #1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20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327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882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829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48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08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912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887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760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653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17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8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164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414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927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52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8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8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549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92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TEKSTUALNI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247EF-28AB-7F43-821C-70F28CD4D5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2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mailto:info@sdgs4all.rs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F04BE-F5F0-F547-8598-011094FD1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569AF-1672-F847-8DF7-73DEA7675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A93EB-C289-154D-95FF-49E466EA8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AB70A-7689-F949-85BD-E2B132014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0EA1C-F47E-2147-A1EF-70EA573AF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8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74CB5-35FD-6A43-9049-312161A45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33BD1-47C8-0B44-9B18-A7ED2118A7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F7A70-8118-1D4B-B271-8048343FF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9F1BF-190B-234C-8902-56B309E82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80523-93DB-5647-AF39-19F3F9D59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6C4A87-522E-2944-B5B9-21DF61FC4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ACC8A4-36E0-584E-BA5B-31690C9DF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60200-B43E-F448-895C-CEA8DC6BE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D3467-E82A-884C-946C-0C47EC494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233EE-21CE-7243-9F8C-CA17B8268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72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">
    <p:bg>
      <p:bgPr>
        <a:solidFill>
          <a:schemeClr val="tx1">
            <a:lumMod val="65000"/>
            <a:lumOff val="35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7B879A-EE29-734D-B8D8-3D2C8959B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E6160F-1051-4A4C-82C0-5B7659B8C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57B14-CD56-1243-AACB-00440B60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6ABDDD-8843-42DB-AE25-EBCD65308982}"/>
              </a:ext>
            </a:extLst>
          </p:cNvPr>
          <p:cNvSpPr txBox="1"/>
          <p:nvPr userDrawn="1"/>
        </p:nvSpPr>
        <p:spPr>
          <a:xfrm>
            <a:off x="1288473" y="3347324"/>
            <a:ext cx="6864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dirty="0">
                <a:solidFill>
                  <a:schemeClr val="bg1"/>
                </a:solidFill>
                <a:effectLst/>
                <a:latin typeface="Raleway Medium" panose="020B0503030101060003" pitchFamily="34" charset="77"/>
                <a:ea typeface="Times New Roman" panose="02020603050405020304" pitchFamily="18" charset="0"/>
                <a:cs typeface="Arial" panose="020B0604020202020204" pitchFamily="34" charset="0"/>
              </a:rPr>
              <a:t>Za </a:t>
            </a:r>
            <a:r>
              <a:rPr lang="sr-Latn-RS" sz="1800" b="0" i="0" dirty="0">
                <a:solidFill>
                  <a:schemeClr val="bg1"/>
                </a:solidFill>
                <a:effectLst/>
                <a:latin typeface="Raleway Medium" panose="020B0503030101060003" pitchFamily="34" charset="77"/>
                <a:ea typeface="Times New Roman" panose="02020603050405020304" pitchFamily="18" charset="0"/>
                <a:cs typeface="Arial" panose="020B0604020202020204" pitchFamily="34" charset="0"/>
              </a:rPr>
              <a:t>više informacija molim vas kontaktirajte </a:t>
            </a:r>
            <a:r>
              <a:rPr lang="en-US" sz="1800" b="0" i="0" u="none" kern="1200" dirty="0">
                <a:solidFill>
                  <a:schemeClr val="tx1"/>
                </a:solidFill>
                <a:effectLst/>
                <a:latin typeface="Raleway Medium" panose="020B0503030101060003" pitchFamily="34" charset="77"/>
                <a:ea typeface="+mn-ea"/>
                <a:cs typeface="+mn-cs"/>
                <a:hlinkClick r:id="rId2"/>
              </a:rPr>
              <a:t>info@sdgs4all.rs</a:t>
            </a:r>
            <a:endParaRPr lang="sr-Latn-RS" b="0" i="0" u="none" dirty="0">
              <a:solidFill>
                <a:srgbClr val="325696"/>
              </a:solidFill>
              <a:latin typeface="Raleway Medium" panose="020B0503030101060003" pitchFamily="34" charset="77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D66EE2-7429-468D-8E3C-D4FC75B328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69778" y="1848201"/>
            <a:ext cx="5988623" cy="336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08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09AB8-1946-174D-A2B0-5F2892C3A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AF6F5-A69B-5249-8C2A-574420E68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71476-4589-2648-9AB5-971A63A55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90E3A-9A91-B645-A5DB-1A0B5ED8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9E081-C80E-A843-BD82-7F00C22A7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97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2F205-6479-CD46-9293-C4431F479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7A31B-0CB8-C64B-BB5D-B42FD7A81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91AEB-ACB6-094C-9932-EA73DFA95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3AE16-8B17-E545-BD99-1DB95FD92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4B174-A878-AE40-8A25-A918903C9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5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8F2D7-8C6C-6B40-A4E7-9833F9A2C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9B083-2C6C-B74F-B19D-13712EBFAC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6FC73A-3AA9-A641-AEB8-9ED66ABD4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84731C-1773-D344-9A11-DBBF850F0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5B33EE-E258-EA4C-A54E-A1A349006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F7FA4-DB79-FB4A-9A10-22D316760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1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44D3A-EEE2-8F4C-ACD0-D8ADD9574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FD8D4-3191-9445-95EC-73602C55A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299D8-6BF8-C445-9B3A-446F3F4AD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4F49D1-3872-D24E-848F-89D4ADE240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1DB555-29D7-254F-8CB8-ABBE5CD7C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202E82-1981-D243-BB7E-BF6385789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C5C727-8C51-E847-B6E4-A9DDAFEA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F6631-9D83-C941-8831-F8A8D4E2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93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5BAF1-FC10-7A4D-BE79-6FA56CC4C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90DB3-76E9-314E-ADDE-C033D428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59D0C9-FCF9-6A47-9692-19C4B2C3E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2D8D13-1B9F-B145-9C66-80BD1E588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9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7B879A-EE29-734D-B8D8-3D2C8959B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E6160F-1051-4A4C-82C0-5B7659B8C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57B14-CD56-1243-AACB-00440B60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F87BF9-5869-5A4E-B3CA-C3A23BAB89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869778" y="1848201"/>
            <a:ext cx="5988623" cy="336757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22E532D-128B-5D4C-8EBE-60F98C9776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10722"/>
            <a:ext cx="6662057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975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9E7E9-7C19-E441-9B18-7BE27B398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E7617-E0A4-134E-8D56-420B3112C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37549C-9FD1-3749-8ACE-E2C96D4DD3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C5278-7042-6145-8D16-5BE96EE70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868BC-B82D-2743-B3AA-9E5083DF1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18846E-8C56-3344-A5FE-575721AD8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8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5D42B-547A-9F40-BCEB-047B6BD04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B463FB-0F21-014E-8657-5648A741E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CCF2F-7222-5548-B229-A27920247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33FF1-38DA-B048-8A0A-FD17C8F99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3B52-CC55-8B4E-B048-25B956410AE9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57A838-0857-FE47-8C53-CFF8DADB1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E898D7-1786-A740-9F48-191569231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686AE-BCC0-A747-B23E-7C40CF998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4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C22E91-B466-754C-838B-FA489C1A6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9222"/>
            <a:ext cx="696609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AE4E0-9C70-4D47-976F-98AAC1C53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9673"/>
            <a:ext cx="10515600" cy="3997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0AE37-778B-E24B-AD3D-A4871ACDF6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3903B52-CC55-8B4E-B048-25B956410AE9}" type="datetimeFigureOut">
              <a:rPr lang="en-US" smtClean="0"/>
              <a:pPr/>
              <a:t>2/28/2022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1B867-8E8D-7341-BA58-3B8A07CB3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D4C88-D735-8F43-AB17-5AB07D94F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C8686AE-BCC0-A747-B23E-7C40CF99893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16B9EF07-3867-1940-9BE0-DB5FBFA84A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26401" t="26460" r="26460" b="26401"/>
          <a:stretch/>
        </p:blipFill>
        <p:spPr>
          <a:xfrm>
            <a:off x="9073301" y="544830"/>
            <a:ext cx="2302271" cy="129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25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FA236-894A-B748-861E-F9F11926F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589" y="2352367"/>
            <a:ext cx="7430373" cy="1049793"/>
          </a:xfrm>
        </p:spPr>
        <p:txBody>
          <a:bodyPr>
            <a:noAutofit/>
          </a:bodyPr>
          <a:lstStyle/>
          <a:p>
            <a:pPr algn="l"/>
            <a:r>
              <a:rPr lang="sr-Latn-RS" sz="3500" b="1" dirty="0">
                <a:latin typeface="Raleway" pitchFamily="2" charset="-18"/>
              </a:rPr>
              <a:t>Lokalizacija ekonomske dimenzije održivog razvoja u Pirotu</a:t>
            </a:r>
            <a:endParaRPr lang="en-US" sz="3500" b="1" dirty="0">
              <a:latin typeface="Raleway" pitchFamily="2" charset="-1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2207981-6568-8C48-B068-9863E84765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399" y="5431820"/>
            <a:ext cx="6081757" cy="906822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26232BB-8641-B547-B3EA-8CBB4E1DD33A}"/>
              </a:ext>
            </a:extLst>
          </p:cNvPr>
          <p:cNvCxnSpPr/>
          <p:nvPr/>
        </p:nvCxnSpPr>
        <p:spPr>
          <a:xfrm>
            <a:off x="761093" y="3445704"/>
            <a:ext cx="849993" cy="0"/>
          </a:xfrm>
          <a:prstGeom prst="line">
            <a:avLst/>
          </a:prstGeom>
          <a:ln>
            <a:solidFill>
              <a:srgbClr val="33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>
            <a:extLst>
              <a:ext uri="{FF2B5EF4-FFF2-40B4-BE49-F238E27FC236}">
                <a16:creationId xmlns:a16="http://schemas.microsoft.com/office/drawing/2014/main" id="{D0BD871F-8C96-8C4B-B25F-C82018D917DB}"/>
              </a:ext>
            </a:extLst>
          </p:cNvPr>
          <p:cNvSpPr txBox="1">
            <a:spLocks/>
          </p:cNvSpPr>
          <p:nvPr/>
        </p:nvSpPr>
        <p:spPr>
          <a:xfrm>
            <a:off x="636362" y="3510254"/>
            <a:ext cx="5302250" cy="57264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sr-Latn-RS" sz="2800" dirty="0">
                <a:latin typeface="Raleway" pitchFamily="2" charset="-18"/>
                <a:cs typeface="Arial" panose="020B0604020202020204" pitchFamily="34" charset="0"/>
              </a:rPr>
              <a:t>Nalazi i preporuke</a:t>
            </a:r>
            <a:endParaRPr lang="en-US" sz="2800" dirty="0">
              <a:latin typeface="Raleway" pitchFamily="2" charset="-18"/>
              <a:cs typeface="Arial" panose="020B0604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DCF679F-C98E-E34D-9CD1-4FBA899925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16" t="22283" r="20418" b="9536"/>
          <a:stretch/>
        </p:blipFill>
        <p:spPr>
          <a:xfrm>
            <a:off x="7021286" y="-1"/>
            <a:ext cx="5170714" cy="4896255"/>
          </a:xfrm>
          <a:prstGeom prst="rect">
            <a:avLst/>
          </a:prstGeom>
        </p:spPr>
      </p:pic>
      <p:pic>
        <p:nvPicPr>
          <p:cNvPr id="12" name="Content Placeholder 4">
            <a:extLst>
              <a:ext uri="{FF2B5EF4-FFF2-40B4-BE49-F238E27FC236}">
                <a16:creationId xmlns:a16="http://schemas.microsoft.com/office/drawing/2014/main" id="{C6DD1007-78B4-0F40-A2AE-125E51248D2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6401" t="26460" r="26460" b="26401"/>
          <a:stretch/>
        </p:blipFill>
        <p:spPr>
          <a:xfrm>
            <a:off x="733399" y="544830"/>
            <a:ext cx="2302271" cy="129463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31B922E-0D41-4AA9-A080-D8A31BEFC50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8604" b="54694"/>
          <a:stretch/>
        </p:blipFill>
        <p:spPr>
          <a:xfrm>
            <a:off x="391886" y="4556998"/>
            <a:ext cx="7193902" cy="67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3200" b="1" dirty="0">
                <a:latin typeface="Raleway" pitchFamily="2" charset="-18"/>
              </a:rPr>
              <a:t>2</a:t>
            </a:r>
            <a:r>
              <a:rPr lang="sr-Latn-RS" sz="3200" b="1" dirty="0">
                <a:latin typeface="Raleway" pitchFamily="2" charset="-18"/>
              </a:rPr>
              <a:t>) Diversifikacija privrede i razvoj privatnog, posebno MSP sektora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en-U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Tekstilna industrija – duga tradicija – 800 radnika – niski troškovi rada i proizvodnja uglavnom za izvoz – tradicionalni motivi nisu komercijalno zastupljeni (preduzetničke inicijative)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Metalska industrija – nekoliko relevantnih igrača – potrebno ispitati potencijal za dalji razvoj – ne samo kao dobavljači za SDI već i za manje zahtevne segmente metalsko-gumarskih ili mašinskih lanaca vrednosti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</p:txBody>
      </p:sp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4587758B-BD54-4498-81E8-FF63173FC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83557" y="281940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1705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3200" b="1" dirty="0">
                <a:latin typeface="Raleway" pitchFamily="2" charset="-18"/>
              </a:rPr>
              <a:t>2</a:t>
            </a:r>
            <a:r>
              <a:rPr lang="sr-Latn-RS" sz="3200" b="1" dirty="0">
                <a:latin typeface="Raleway" pitchFamily="2" charset="-18"/>
              </a:rPr>
              <a:t>) Diversifikacija privrede i razvoj privatnog, posebno MSP sektora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en-US" sz="2700" dirty="0">
              <a:latin typeface="Raleway" pitchFamily="2" charset="-18"/>
            </a:endParaRPr>
          </a:p>
          <a:p>
            <a:pPr lvl="1" algn="just">
              <a:lnSpc>
                <a:spcPct val="80000"/>
              </a:lnSpc>
              <a:spcBef>
                <a:spcPts val="1000"/>
              </a:spcBef>
            </a:pPr>
            <a:r>
              <a:rPr lang="sr-Latn-RS" sz="2700" dirty="0">
                <a:latin typeface="Raleway" pitchFamily="2" charset="-18"/>
              </a:rPr>
              <a:t>Tržište rada – velika zavisnost od jednog stranog preduzeća (poput Bora i Prokuplja) – Zapadna Srbija (Užice, Čačak, G. Milanovac) suprotni primeri – razvoj autohtonog MSP sektora</a:t>
            </a:r>
          </a:p>
          <a:p>
            <a:pPr lvl="1" algn="just">
              <a:lnSpc>
                <a:spcPct val="80000"/>
              </a:lnSpc>
              <a:spcBef>
                <a:spcPts val="1000"/>
              </a:spcBef>
            </a:pPr>
            <a:r>
              <a:rPr lang="sr-Latn-RS" sz="2700" dirty="0">
                <a:latin typeface="Raleway" pitchFamily="2" charset="-18"/>
              </a:rPr>
              <a:t>Ishodi na tržištu rada manje povoljni od očekivanog – niža registrovana zaposlenost, veći broj nezaposlenog i neaktivnog stanovništva</a:t>
            </a:r>
          </a:p>
          <a:p>
            <a:pPr lvl="1" algn="just">
              <a:lnSpc>
                <a:spcPct val="80000"/>
              </a:lnSpc>
              <a:spcBef>
                <a:spcPts val="1000"/>
              </a:spcBef>
            </a:pPr>
            <a:r>
              <a:rPr lang="sr-Latn-RS" sz="2700" dirty="0">
                <a:latin typeface="Raleway" pitchFamily="2" charset="-18"/>
              </a:rPr>
              <a:t>Tigar Tyres i javni sektor – autonomni centri potrošnje i pokretači razvoja – manji „efekat prelivanja“ (Leoni u Prokuplju)</a:t>
            </a:r>
          </a:p>
        </p:txBody>
      </p:sp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4587758B-BD54-4498-81E8-FF63173FC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83557" y="270764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3948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3200" b="1" dirty="0">
                <a:latin typeface="Raleway" pitchFamily="2" charset="-18"/>
              </a:rPr>
              <a:t>2</a:t>
            </a:r>
            <a:r>
              <a:rPr lang="sr-Latn-RS" sz="3200" b="1" dirty="0">
                <a:latin typeface="Raleway" pitchFamily="2" charset="-18"/>
              </a:rPr>
              <a:t>) Diversifikacija privrede i razvoj privatnog, posebno MSP sektora</a:t>
            </a: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Posledica: uprkos visokoj prosečnoj zaradi, niža zaposlenost i aktivnost smanjuju kupovnu moć i ukupni nivo razvoja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Potencijalni razlozi: </a:t>
            </a:r>
          </a:p>
          <a:p>
            <a:pPr marL="1371600" lvl="2" indent="-457200">
              <a:lnSpc>
                <a:spcPct val="80000"/>
              </a:lnSpc>
              <a:spcBef>
                <a:spcPts val="1000"/>
              </a:spcBef>
              <a:buAutoNum type="arabicParenR"/>
            </a:pPr>
            <a:r>
              <a:rPr lang="sr-Latn-RS" sz="2400" dirty="0">
                <a:latin typeface="Raleway" pitchFamily="2" charset="-18"/>
              </a:rPr>
              <a:t>Veći udeo neformalno zaposlenih (trgovina, transport, usluge) </a:t>
            </a:r>
          </a:p>
          <a:p>
            <a:pPr marL="1371600" lvl="2" indent="-457200">
              <a:lnSpc>
                <a:spcPct val="80000"/>
              </a:lnSpc>
              <a:spcBef>
                <a:spcPts val="1000"/>
              </a:spcBef>
              <a:buAutoNum type="arabicParenR"/>
            </a:pPr>
            <a:r>
              <a:rPr lang="sr-Latn-RS" sz="2400" dirty="0">
                <a:latin typeface="Raleway" pitchFamily="2" charset="-18"/>
              </a:rPr>
              <a:t>Podsticaj za pojedine članove domaćinstva da ostanu neaktivni (visoke zarade u TT i javnom sektoru i visoke penzije) </a:t>
            </a:r>
          </a:p>
          <a:p>
            <a:pPr marL="1371600" lvl="2" indent="-457200">
              <a:lnSpc>
                <a:spcPct val="80000"/>
              </a:lnSpc>
              <a:spcBef>
                <a:spcPts val="1000"/>
              </a:spcBef>
              <a:buAutoNum type="arabicParenR"/>
            </a:pPr>
            <a:r>
              <a:rPr lang="sr-Latn-RS" sz="2400" dirty="0">
                <a:latin typeface="Raleway" pitchFamily="2" charset="-18"/>
              </a:rPr>
              <a:t>TT nije dovoljno uradio na privlačenju lokalnih dobavljača</a:t>
            </a:r>
            <a:endParaRPr lang="en-US" sz="2400" dirty="0">
              <a:latin typeface="Raleway" pitchFamily="2" charset="-18"/>
            </a:endParaRPr>
          </a:p>
        </p:txBody>
      </p:sp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4587758B-BD54-4498-81E8-FF63173FC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78943" y="269748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3460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RS" sz="3200" b="1" dirty="0">
                <a:latin typeface="Raleway" pitchFamily="2" charset="-18"/>
              </a:rPr>
              <a:t>3) Iskorišćavanje prirodnog bogatstva za razvoj turizma, poljoprivrede i zelene energije uz unapređenje kvaliteta životne sredine</a:t>
            </a: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I turizam i poljoprivreda daleko ispod svog potencijala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Niska iskorišćenost poljoprivrednog zemljišta – objektivni razlozi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Posledica: mali broj gazdinstava, niska zaposlenost u poljoprivredi, mali i veoma smanjen broj grla stoke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Komparativna prednost: prostrani staroplaninski pašnjaci, poznati brendovi, Mlekarska škola</a:t>
            </a:r>
          </a:p>
        </p:txBody>
      </p:sp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4587758B-BD54-4498-81E8-FF63173FC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70476" y="3073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77429FE0-FE2E-4796-8F41-96419A65A5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672" y="3073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0B5FFF6C-1323-4277-B9AF-361E628A254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54280" y="307340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037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RS" sz="3200" b="1" dirty="0">
                <a:latin typeface="Raleway" pitchFamily="2" charset="-18"/>
              </a:rPr>
              <a:t>3) Iskorišćavanje prirodnog bogatstva za razvoj turizma, poljoprivrede i zelene energije uz unapređenje kvaliteta životne sredine</a:t>
            </a: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300" dirty="0">
                <a:latin typeface="Raleway" pitchFamily="2" charset="-18"/>
              </a:rPr>
              <a:t>Ohrabrujuće priče: individualne inicijative u poljoprivredi – farma „Eva“ u selu Visočka Ržana – 1200 ovaca, fondacija, hotel u izgradnji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300" dirty="0">
                <a:latin typeface="Raleway" pitchFamily="2" charset="-18"/>
              </a:rPr>
              <a:t>Disbalans u razvoju turizma: 1) Urbani deo – odgovarajući nivo smeštajnih kapaciteta i dobra povezanost 2) Ruralni deo – bez odgovarajuće smeštajne, putne i ugostiteljske infrastrukture</a:t>
            </a:r>
          </a:p>
          <a:p>
            <a:pPr marL="1371600" lvl="2" indent="-457200">
              <a:lnSpc>
                <a:spcPct val="80000"/>
              </a:lnSpc>
              <a:spcBef>
                <a:spcPts val="1000"/>
              </a:spcBef>
              <a:buAutoNum type="arabicParenR"/>
            </a:pPr>
            <a:endParaRPr lang="sr-Latn-RS" sz="2400" dirty="0">
              <a:latin typeface="Raleway" pitchFamily="2" charset="-18"/>
            </a:endParaRPr>
          </a:p>
        </p:txBody>
      </p:sp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4587758B-BD54-4498-81E8-FF63173FC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28125" y="318516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77429FE0-FE2E-4796-8F41-96419A65A5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672" y="318516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0B5FFF6C-1323-4277-B9AF-361E628A254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69578" y="318516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6425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RS" sz="3200" b="1" dirty="0">
                <a:latin typeface="Raleway" pitchFamily="2" charset="-18"/>
              </a:rPr>
              <a:t>3) Iskorišćavanje prirodnog bogatstva za razvoj turizma, poljoprivrede i zelene energije uz unapređenje kvaliteta životne sredine</a:t>
            </a: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  <a:p>
            <a:pPr lvl="2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Izazov: uspostaviti saradnju sa drugim administrativnim centrima – Knjaževac (JP Stara planina) i JP Srbijašume (park prirode/nacionalni park Stara planina SRP Jerma)</a:t>
            </a:r>
          </a:p>
          <a:p>
            <a:pPr marL="914400" lvl="2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i="1" dirty="0">
                <a:latin typeface="Raleway" pitchFamily="2" charset="-18"/>
              </a:rPr>
              <a:t>---</a:t>
            </a:r>
            <a:r>
              <a:rPr lang="en-US" sz="2800" i="1" dirty="0">
                <a:latin typeface="Raleway" pitchFamily="2" charset="-18"/>
              </a:rPr>
              <a:t>&gt; </a:t>
            </a:r>
            <a:r>
              <a:rPr lang="sr-Latn-RS" sz="2800" i="1" dirty="0">
                <a:latin typeface="Raleway" pitchFamily="2" charset="-18"/>
              </a:rPr>
              <a:t>Paralelno razvijati turizam i poljoprivredu uz sagledavanje potencijalnih sinergetskih efekata ali i rizika</a:t>
            </a:r>
          </a:p>
          <a:p>
            <a:pPr marL="914400" lvl="2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i="1" dirty="0">
                <a:latin typeface="Raleway" pitchFamily="2" charset="-18"/>
              </a:rPr>
              <a:t>---</a:t>
            </a:r>
            <a:r>
              <a:rPr lang="en-US" sz="2800" i="1" dirty="0">
                <a:latin typeface="Raleway" pitchFamily="2" charset="-18"/>
              </a:rPr>
              <a:t>&gt;</a:t>
            </a:r>
            <a:r>
              <a:rPr lang="sr-Latn-RS" sz="2800" i="1" dirty="0">
                <a:latin typeface="Raleway" pitchFamily="2" charset="-18"/>
              </a:rPr>
              <a:t> Neiskorišćena teritorija i prirodni resursi – prilika za razvoj zelene (solarne energije) – ispitati sa Michelin-om i ostalima</a:t>
            </a:r>
          </a:p>
        </p:txBody>
      </p:sp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4587758B-BD54-4498-81E8-FF63173FC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28125" y="304292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77429FE0-FE2E-4796-8F41-96419A65A5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29023" y="304292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0B5FFF6C-1323-4277-B9AF-361E628A254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69578" y="304292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3848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4000" b="1" i="1" dirty="0">
                <a:latin typeface="Raleway" pitchFamily="2" charset="-18"/>
              </a:rPr>
              <a:t>Ova tri cilja nisu međusobno isključiva – naprotiv – moguće postići sinergetski efekat!</a:t>
            </a:r>
            <a:endParaRPr lang="sr-Latn-RS" sz="4400" b="1" i="1" dirty="0">
              <a:latin typeface="Raleway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428521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b="1" dirty="0">
                <a:latin typeface="Raleway" pitchFamily="2" charset="-18"/>
              </a:rPr>
              <a:t>III. Ključne mere za dalji razvoj opštine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endParaRPr lang="sr-Latn-RS" sz="2800" b="1" dirty="0">
              <a:latin typeface="Raleway" pitchFamily="2" charset="-18"/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i="1" dirty="0">
                <a:latin typeface="Raleway" pitchFamily="2" charset="-18"/>
              </a:rPr>
              <a:t>MERA 1: </a:t>
            </a:r>
            <a:r>
              <a:rPr lang="pl-PL" sz="2800" i="1" dirty="0">
                <a:latin typeface="Raleway" pitchFamily="2" charset="-18"/>
              </a:rPr>
              <a:t>Izgradnja lokalne putne infrastrukture ka i na Staroj planini 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pl-PL" sz="2800" dirty="0">
                <a:latin typeface="Raleway" pitchFamily="2" charset="-18"/>
              </a:rPr>
              <a:t>Izgraditi puteve koji bi povezali sela, turističke atrakcije i druge lokalitete na Staroj planini, prateću infrastrukturu i revitalizovati seoske poljoprivredne puteve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pl-PL" sz="2800" dirty="0">
                <a:latin typeface="Raleway" pitchFamily="2" charset="-18"/>
              </a:rPr>
              <a:t>Izrada planske i projektno-tehničke dokumentacije – rukovoditi se principom održivosti!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</p:txBody>
      </p:sp>
      <p:pic>
        <p:nvPicPr>
          <p:cNvPr id="12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34994A4-5E24-4F10-91E9-14C0D7AFF2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26260" y="2373923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Table&#10;&#10;Description automatically generated with medium confidence">
            <a:extLst>
              <a:ext uri="{FF2B5EF4-FFF2-40B4-BE49-F238E27FC236}">
                <a16:creationId xmlns:a16="http://schemas.microsoft.com/office/drawing/2014/main" id="{4DEA6442-0896-42EF-82CE-8AE583BFE8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53245" y="2373923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0121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b="1" dirty="0">
                <a:latin typeface="Raleway" pitchFamily="2" charset="-18"/>
              </a:rPr>
              <a:t>III. Ključne mere za dalji razvoj opštine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endParaRPr lang="sr-Latn-RS" sz="2800" b="1" dirty="0">
              <a:latin typeface="Raleway" pitchFamily="2" charset="-18"/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i="1" dirty="0">
                <a:latin typeface="Raleway" pitchFamily="2" charset="-18"/>
              </a:rPr>
              <a:t>MERA 2: Unapređenje tržišta rada, kroz aktivne mere i formalizaciju rada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pl-PL" sz="2800" dirty="0">
                <a:latin typeface="Raleway" pitchFamily="2" charset="-18"/>
              </a:rPr>
              <a:t>•	Direktni podsticaji i podrška kompanijama za zapošljavanje („Moja prva plata“) i obuku zaposlenih (vaučeri za obuke)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pl-PL" sz="2800" dirty="0">
                <a:latin typeface="Raleway" pitchFamily="2" charset="-18"/>
              </a:rPr>
              <a:t>•	Jačanje saradnje između srednjih škola i privrede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pl-PL" sz="2800" dirty="0">
                <a:latin typeface="Raleway" pitchFamily="2" charset="-18"/>
              </a:rPr>
              <a:t>•	Podsticanje zapošljavanje žena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pl-PL" sz="2800" dirty="0">
                <a:latin typeface="Raleway" pitchFamily="2" charset="-18"/>
              </a:rPr>
              <a:t>•	Pojačane inspekcije u borbi protiv neformalne ekonomije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</p:txBody>
      </p:sp>
      <p:pic>
        <p:nvPicPr>
          <p:cNvPr id="201" name="Picture 200" descr="A picture containing text&#10;&#10;Description automatically generated">
            <a:extLst>
              <a:ext uri="{FF2B5EF4-FFF2-40B4-BE49-F238E27FC236}">
                <a16:creationId xmlns:a16="http://schemas.microsoft.com/office/drawing/2014/main" id="{44CBDBF0-A1DA-4EDB-8BDD-EF47FE9FB5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992" y="2373923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Picture 201" descr="A picture containing icon&#10;&#10;Description automatically generated">
            <a:extLst>
              <a:ext uri="{FF2B5EF4-FFF2-40B4-BE49-F238E27FC236}">
                <a16:creationId xmlns:a16="http://schemas.microsoft.com/office/drawing/2014/main" id="{7E775B02-46D7-49EA-A778-3A2543DEECF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06522" y="2373923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1813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b="1" dirty="0">
                <a:latin typeface="Raleway" pitchFamily="2" charset="-18"/>
              </a:rPr>
              <a:t>III. Ključne mere za dalji razvoj opštine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endParaRPr lang="sr-Latn-RS" sz="2800" b="1" dirty="0">
              <a:latin typeface="Raleway" pitchFamily="2" charset="-18"/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i="1" dirty="0">
                <a:latin typeface="Raleway" pitchFamily="2" charset="-18"/>
              </a:rPr>
              <a:t>MERA 3: Razvoj programa podrške privatnom sektoru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i="1" dirty="0">
                <a:latin typeface="Raleway" pitchFamily="2" charset="-18"/>
              </a:rPr>
              <a:t>MERA 3a: Razvoj programa podrške mikro i malim preduzećima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Lokalni revolving fond – saradnja opštine i privrede (USAID, fondacija Ana i Vlade Divac)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Podrška profesionalizaciji, promociji i širenju tržišta za male proizvođače tradicionalnih pirotskih proizvoda 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Podrška razvoju (proizvodnih) biznis inkubatora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Uspostavljanje saradnje sa razvojnim donatorskim projektima</a:t>
            </a:r>
          </a:p>
        </p:txBody>
      </p:sp>
      <p:pic>
        <p:nvPicPr>
          <p:cNvPr id="202" name="Picture 201" descr="A picture containing icon&#10;&#10;Description automatically generated">
            <a:extLst>
              <a:ext uri="{FF2B5EF4-FFF2-40B4-BE49-F238E27FC236}">
                <a16:creationId xmlns:a16="http://schemas.microsoft.com/office/drawing/2014/main" id="{7E775B02-46D7-49EA-A778-3A2543DEEC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76522" y="2241843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130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Agenda 2030 i platforma „Održivi razvoj za sve“</a:t>
            </a:r>
            <a:endParaRPr lang="en-US" dirty="0">
              <a:latin typeface="Raleway" pitchFamily="2" charset="-1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>
                <a:latin typeface="Raleway" pitchFamily="2" charset="-18"/>
              </a:rPr>
              <a:t>Platformu „Održivi razvoj za sve“ sprovodi GIZ a partneri na projektu su BOŠ, Fondacija BFPE za odgovorno društvo, CEVES, Fondacija Ana i Vlade Divac, Fondacija Centar za demokratiju i Timočki omladinski centar;</a:t>
            </a:r>
          </a:p>
          <a:p>
            <a:r>
              <a:rPr lang="sr-Latn-RS" dirty="0">
                <a:latin typeface="Raleway" pitchFamily="2" charset="-18"/>
              </a:rPr>
              <a:t> Cilj – strukturisani opštedruštveni dijalog organizacija civilnog društva, privrede, akademskih institcija i građana sa predstavnicima javnog sektora o usklađivanju ključnih javnih politika (ekonomija, socijalna politika i životna sredina) sa Agendom za održivi razvoj 2030.  </a:t>
            </a:r>
            <a:endParaRPr lang="en-US" dirty="0">
              <a:latin typeface="Raleway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2493524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3000" b="1" dirty="0">
                <a:latin typeface="Raleway" pitchFamily="2" charset="-18"/>
              </a:rPr>
              <a:t>III. Ključne mere za dalji razvoj opštine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endParaRPr lang="sr-Latn-RS" sz="2800" b="1" dirty="0">
              <a:latin typeface="Raleway" pitchFamily="2" charset="-18"/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3000" i="1" dirty="0">
                <a:latin typeface="Raleway" pitchFamily="2" charset="-18"/>
              </a:rPr>
              <a:t>MERA 3b: Razvoj programa podrške srednjim i velikim preduzećima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Izdvajanje i očuvanje zdravog proizvodnog jezgra kompanije Tigar AD (gumene čizme)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Podrška metaloprerađivačkim i mašinskim kompanijama koje svoje proizvode prodaju van teritorije Pirota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Podrška razvoju logističkih i transportnih kompanija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Izgradnja komunalne i energetske (trafo stanica, gasovod) infrastrukture u industrijskoj zoni</a:t>
            </a:r>
          </a:p>
        </p:txBody>
      </p:sp>
      <p:pic>
        <p:nvPicPr>
          <p:cNvPr id="202" name="Picture 201" descr="A picture containing icon&#10;&#10;Description automatically generated">
            <a:extLst>
              <a:ext uri="{FF2B5EF4-FFF2-40B4-BE49-F238E27FC236}">
                <a16:creationId xmlns:a16="http://schemas.microsoft.com/office/drawing/2014/main" id="{7E775B02-46D7-49EA-A778-3A2543DEEC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20922" y="2241843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5219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fontScale="55000" lnSpcReduction="20000"/>
          </a:bodyPr>
          <a:lstStyle/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sr-Latn-RS" sz="5100" b="1" dirty="0">
                <a:latin typeface="Raleway" pitchFamily="2" charset="-18"/>
              </a:rPr>
              <a:t>III. Ključne mere za dalji razvoj opštine</a:t>
            </a: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endParaRPr lang="sr-Latn-RS" sz="2800" b="1" dirty="0">
              <a:latin typeface="Raleway" pitchFamily="2" charset="-18"/>
            </a:endParaRP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sr-Latn-RS" sz="5100" i="1" dirty="0">
                <a:latin typeface="Raleway" pitchFamily="2" charset="-18"/>
              </a:rPr>
              <a:t>MERA 4: Razvoj integrisane agroturističke ponude</a:t>
            </a: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sr-Latn-RS" sz="4400" dirty="0">
                <a:latin typeface="Raleway" pitchFamily="2" charset="-18"/>
              </a:rPr>
              <a:t>•</a:t>
            </a:r>
            <a:r>
              <a:rPr lang="sr-Latn-RS" sz="2800" dirty="0">
                <a:latin typeface="Raleway" pitchFamily="2" charset="-18"/>
              </a:rPr>
              <a:t>	</a:t>
            </a:r>
            <a:r>
              <a:rPr lang="sr-Latn-RS" sz="4400" dirty="0">
                <a:latin typeface="Raleway" pitchFamily="2" charset="-18"/>
              </a:rPr>
              <a:t>Prilagođavanje postojećih i izgradnja novih smeštajnih i ugostiteljskih kapaciteta na području Stare planine</a:t>
            </a: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sr-Latn-RS" sz="4400" dirty="0">
                <a:latin typeface="Raleway" pitchFamily="2" charset="-18"/>
              </a:rPr>
              <a:t>•	Podrška saradnji ugostiteljskih objekata sa malim proizvođačima tradicionalnih pirotskih proizvoda – nacionalni sajmovi i festivali</a:t>
            </a: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sr-Latn-RS" sz="4400" dirty="0">
                <a:latin typeface="Raleway" pitchFamily="2" charset="-18"/>
              </a:rPr>
              <a:t>•	Podrška Turističkoj organizaciji, planinarskim udruženjima, neformalnim grupama na razvoju turističke ponude</a:t>
            </a: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sr-Latn-RS" sz="4400" dirty="0">
                <a:latin typeface="Raleway" pitchFamily="2" charset="-18"/>
              </a:rPr>
              <a:t>•	Uspostavljanje saradnje sa Knjaževcem, radi kompletiranja zajedničke turističke ponude</a:t>
            </a:r>
          </a:p>
        </p:txBody>
      </p:sp>
      <p:pic>
        <p:nvPicPr>
          <p:cNvPr id="202" name="Picture 201" descr="A picture containing icon&#10;&#10;Description automatically generated">
            <a:extLst>
              <a:ext uri="{FF2B5EF4-FFF2-40B4-BE49-F238E27FC236}">
                <a16:creationId xmlns:a16="http://schemas.microsoft.com/office/drawing/2014/main" id="{7E775B02-46D7-49EA-A778-3A2543DEEC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06522" y="2241843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297D7CCE-66AA-4B54-8218-00C722BE0D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26357" y="2241843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0224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b="1" dirty="0">
                <a:latin typeface="Raleway" pitchFamily="2" charset="-18"/>
              </a:rPr>
              <a:t>III. Ključne mere za dalji razvoj opštine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endParaRPr lang="sr-Latn-RS" sz="2800" b="1" dirty="0">
              <a:latin typeface="Raleway" pitchFamily="2" charset="-18"/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i="1" dirty="0">
                <a:latin typeface="Raleway" pitchFamily="2" charset="-18"/>
              </a:rPr>
              <a:t>MERA 5: Ukrupnjavanje poseda i podrška modernim i intenzivnim stočarskim farmama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Komasacija poljoprivrednog zemljišta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Izgradnja sistema za navodnjavanje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Podrška postojećim modernim farmama i malim proizvođačima, sa naglaskom na organsku i intenzivnu proizvodnju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Podrška pri apliciranju i korišćenje sredstava IPARD fondova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i="1" dirty="0">
              <a:latin typeface="Raleway" pitchFamily="2" charset="-18"/>
            </a:endParaRPr>
          </a:p>
        </p:txBody>
      </p:sp>
      <p:pic>
        <p:nvPicPr>
          <p:cNvPr id="202" name="Picture 201" descr="A picture containing icon&#10;&#10;Description automatically generated">
            <a:extLst>
              <a:ext uri="{FF2B5EF4-FFF2-40B4-BE49-F238E27FC236}">
                <a16:creationId xmlns:a16="http://schemas.microsoft.com/office/drawing/2014/main" id="{7E775B02-46D7-49EA-A778-3A2543DEEC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06522" y="2241843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297D7CCE-66AA-4B54-8218-00C722BE0D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26357" y="2241843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5682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b="1" dirty="0">
                <a:latin typeface="Raleway" pitchFamily="2" charset="-18"/>
              </a:rPr>
              <a:t>III. Ključne mere za dalji razvoj opštine</a:t>
            </a: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endParaRPr lang="sr-Latn-RS" sz="2800" b="1" dirty="0">
              <a:latin typeface="Raleway" pitchFamily="2" charset="-18"/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3200" b="1" i="1" dirty="0">
                <a:latin typeface="Raleway" pitchFamily="2" charset="-18"/>
              </a:rPr>
              <a:t>Sprovođenju svih mera mora da prethodi adekvatna analiza uticaja na životnu sredinu, blagovremeno dostupna zainteresovanoj javnosti!</a:t>
            </a:r>
          </a:p>
        </p:txBody>
      </p:sp>
      <p:pic>
        <p:nvPicPr>
          <p:cNvPr id="8" name="Picture 7" descr="Graphical user interface, application, icon&#10;&#10;Description automatically generated">
            <a:extLst>
              <a:ext uri="{FF2B5EF4-FFF2-40B4-BE49-F238E27FC236}">
                <a16:creationId xmlns:a16="http://schemas.microsoft.com/office/drawing/2014/main" id="{6DEB5444-2D58-4992-BCC4-D4D0B3C297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11257" y="4655234"/>
            <a:ext cx="1371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A248F3D-996E-4D81-B104-AEEF14595E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4655234"/>
            <a:ext cx="1371600" cy="1371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93247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23" y="699222"/>
            <a:ext cx="9240715" cy="1325563"/>
          </a:xfrm>
        </p:spPr>
        <p:txBody>
          <a:bodyPr>
            <a:normAutofit fontScale="90000"/>
          </a:bodyPr>
          <a:lstStyle/>
          <a:p>
            <a:r>
              <a:rPr lang="sr-Latn-RS" dirty="0">
                <a:latin typeface="Raleway" pitchFamily="2" charset="-18"/>
              </a:rPr>
              <a:t>Unapređenje funkcionalnosti uprave u skladu sa potrebama privrede   </a:t>
            </a:r>
            <a:endParaRPr lang="en-US" dirty="0">
              <a:latin typeface="Raleway" pitchFamily="2" charset="-1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2252225"/>
            <a:ext cx="11377245" cy="4509060"/>
          </a:xfrm>
        </p:spPr>
        <p:txBody>
          <a:bodyPr>
            <a:normAutofit fontScale="92500"/>
          </a:bodyPr>
          <a:lstStyle/>
          <a:p>
            <a:r>
              <a:rPr lang="sr-Latn-RS" dirty="0">
                <a:latin typeface="Raleway" pitchFamily="2" charset="-18"/>
              </a:rPr>
              <a:t> Uspostavljanje sistema eUsluga od značaja za 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 privredu (LPA, planiranje i izgradnja i imovinski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 odnosi – ono što nije obuhvaćeno CEOP-om); </a:t>
            </a:r>
          </a:p>
          <a:p>
            <a:r>
              <a:rPr lang="sr-Latn-RS" dirty="0">
                <a:latin typeface="Raleway" pitchFamily="2" charset="-18"/>
              </a:rPr>
              <a:t> Ažuriranje elektronske baze postupaka za privrednike;</a:t>
            </a:r>
          </a:p>
          <a:p>
            <a:r>
              <a:rPr lang="sr-Latn-RS" dirty="0">
                <a:latin typeface="Raleway" pitchFamily="2" charset="-18"/>
              </a:rPr>
              <a:t> Unapređenje funkcionalnosti veb sajta (GIS, otvoreni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 podaci);</a:t>
            </a:r>
          </a:p>
          <a:p>
            <a:r>
              <a:rPr lang="sr-Latn-RS" dirty="0">
                <a:latin typeface="Raleway" pitchFamily="2" charset="-18"/>
              </a:rPr>
              <a:t> Formiranje jedinstvenog upravnog mesta u skladu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 sa potrebama privrede (sistem za razmenu    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 podataka od interesa za privredu izmedju javnih preduzeća i uprave).</a:t>
            </a:r>
          </a:p>
        </p:txBody>
      </p:sp>
      <p:pic>
        <p:nvPicPr>
          <p:cNvPr id="4" name="Picture 3" descr="A picture containing diagram&#10;&#10;Description automatically generat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0139" y="2252224"/>
            <a:ext cx="1195753" cy="833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0139" y="3349870"/>
            <a:ext cx="1195753" cy="879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0139" y="4615962"/>
            <a:ext cx="1125414" cy="896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22834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423" y="699222"/>
            <a:ext cx="8203223" cy="1325563"/>
          </a:xfrm>
        </p:spPr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infrastrukture u skladu sa potrebama privrede  </a:t>
            </a:r>
            <a:endParaRPr lang="en-US" dirty="0">
              <a:latin typeface="Raleway" pitchFamily="2" charset="-1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252225"/>
            <a:ext cx="10966939" cy="4201330"/>
          </a:xfrm>
        </p:spPr>
        <p:txBody>
          <a:bodyPr>
            <a:normAutofit/>
          </a:bodyPr>
          <a:lstStyle/>
          <a:p>
            <a:r>
              <a:rPr lang="sr-Latn-RS" sz="2600" dirty="0">
                <a:latin typeface="Raleway" pitchFamily="2" charset="-18"/>
              </a:rPr>
              <a:t>Uspostavljanje celovite evidencije komunalne </a:t>
            </a:r>
          </a:p>
          <a:p>
            <a:pPr marL="0" indent="0">
              <a:buNone/>
            </a:pPr>
            <a:r>
              <a:rPr lang="sr-Latn-RS" sz="2600" dirty="0">
                <a:latin typeface="Raleway" pitchFamily="2" charset="-18"/>
              </a:rPr>
              <a:t>   infrastrukture;</a:t>
            </a:r>
          </a:p>
          <a:p>
            <a:r>
              <a:rPr lang="sr-Latn-RS" sz="2600" dirty="0">
                <a:latin typeface="Raleway" pitchFamily="2" charset="-18"/>
              </a:rPr>
              <a:t>Ozakonjenje linearne komunalne infrastrukture i upis u </a:t>
            </a:r>
          </a:p>
          <a:p>
            <a:pPr marL="0" indent="0">
              <a:buNone/>
            </a:pPr>
            <a:r>
              <a:rPr lang="sr-Latn-RS" sz="2600" dirty="0">
                <a:latin typeface="Raleway" pitchFamily="2" charset="-18"/>
              </a:rPr>
              <a:t>   javne registre (izrada geodetskih elaborata, snimanje </a:t>
            </a:r>
          </a:p>
          <a:p>
            <a:pPr marL="0" indent="0">
              <a:buNone/>
            </a:pPr>
            <a:r>
              <a:rPr lang="sr-Latn-RS" sz="2600" dirty="0">
                <a:latin typeface="Raleway" pitchFamily="2" charset="-18"/>
              </a:rPr>
              <a:t>   mreže, podnošenje zahteva za upis u katastar vodova);</a:t>
            </a:r>
          </a:p>
          <a:p>
            <a:r>
              <a:rPr lang="sr-Latn-RS" sz="2600" dirty="0">
                <a:latin typeface="Raleway" pitchFamily="2" charset="-18"/>
              </a:rPr>
              <a:t> Uspostavljanje GIS-a kao instrumenta za upravljanje </a:t>
            </a:r>
          </a:p>
          <a:p>
            <a:pPr marL="0" indent="0">
              <a:buNone/>
            </a:pPr>
            <a:r>
              <a:rPr lang="sr-Latn-RS" sz="2600" dirty="0">
                <a:latin typeface="Raleway" pitchFamily="2" charset="-18"/>
              </a:rPr>
              <a:t>    LER-om (mikro-veb portal sa geoprostornim podacima</a:t>
            </a:r>
          </a:p>
          <a:p>
            <a:pPr marL="0" indent="0">
              <a:buNone/>
            </a:pPr>
            <a:r>
              <a:rPr lang="sr-Latn-RS" sz="2600" dirty="0">
                <a:latin typeface="Raleway" pitchFamily="2" charset="-18"/>
              </a:rPr>
              <a:t>   od značaja za privredu).</a:t>
            </a:r>
            <a:endParaRPr lang="en-US" sz="2600" dirty="0">
              <a:latin typeface="Raleway" pitchFamily="2" charset="-18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10395" y="4906108"/>
            <a:ext cx="1195753" cy="879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Administrator\Documents\4 CEVES-STRATEGIJE RAZVOJA\6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6692" y="2252225"/>
            <a:ext cx="1263161" cy="913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picture containing diagram&#10;&#10;Description automatically generated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6692" y="3592877"/>
            <a:ext cx="1229456" cy="9263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83343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9222"/>
            <a:ext cx="7620000" cy="1325563"/>
          </a:xfrm>
        </p:spPr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Zaštita životne sredine iz ugla privrede   </a:t>
            </a:r>
            <a:endParaRPr lang="en-US" dirty="0">
              <a:latin typeface="Raleway" pitchFamily="2" charset="-1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252225"/>
            <a:ext cx="10966939" cy="4201330"/>
          </a:xfrm>
        </p:spPr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Proširenje obuhvata programa za unapređenje 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energetske efikasnosti; </a:t>
            </a:r>
          </a:p>
          <a:p>
            <a:r>
              <a:rPr lang="sr-Latn-RS" dirty="0">
                <a:latin typeface="Raleway" pitchFamily="2" charset="-18"/>
              </a:rPr>
              <a:t>Uključivanje privrede u aktivnosti Programa za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 zaštitu životne sredine (LEAP) – 84,3% anketiranih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 preduzeća spremno da saradjuje sa Gradom na 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 unapređenju životne sredine;</a:t>
            </a:r>
          </a:p>
          <a:p>
            <a:r>
              <a:rPr lang="sr-Latn-RS" dirty="0">
                <a:latin typeface="Raleway" pitchFamily="2" charset="-18"/>
              </a:rPr>
              <a:t>Proširenje obuhvata aktivnosti na preuzimanju </a:t>
            </a:r>
          </a:p>
          <a:p>
            <a:pPr marL="0" indent="0">
              <a:buNone/>
            </a:pPr>
            <a:r>
              <a:rPr lang="sr-Latn-RS" dirty="0">
                <a:latin typeface="Raleway" pitchFamily="2" charset="-18"/>
              </a:rPr>
              <a:t>  ambalažnog otpada i na MSP.</a:t>
            </a:r>
            <a:endParaRPr lang="en-US" dirty="0">
              <a:latin typeface="Raleway" pitchFamily="2" charset="-18"/>
            </a:endParaRPr>
          </a:p>
        </p:txBody>
      </p:sp>
      <p:pic>
        <p:nvPicPr>
          <p:cNvPr id="4" name="Picture 3" descr="A picture containing diagram&#10;&#10;Description automatically generat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4630" y="3710354"/>
            <a:ext cx="1195753" cy="9583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94631" y="5125916"/>
            <a:ext cx="1195753" cy="879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Administrator\Documents\4 CEVES-STRATEGIJE RAZVOJA\7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4630" y="2252224"/>
            <a:ext cx="1107831" cy="8954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0621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22120C-54B5-4EFF-8B39-B11E16C40652}"/>
              </a:ext>
            </a:extLst>
          </p:cNvPr>
          <p:cNvSpPr txBox="1"/>
          <p:nvPr/>
        </p:nvSpPr>
        <p:spPr>
          <a:xfrm>
            <a:off x="1282498" y="1952143"/>
            <a:ext cx="642998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r-Latn-RS" sz="1800" b="0" i="0" u="none" strike="noStrike" baseline="0" dirty="0">
                <a:solidFill>
                  <a:schemeClr val="bg1"/>
                </a:solidFill>
                <a:latin typeface="Raleway" pitchFamily="2" charset="-18"/>
              </a:rPr>
              <a:t>Stavovi izneti u </a:t>
            </a:r>
            <a:r>
              <a:rPr lang="sr-Latn-RS" dirty="0">
                <a:solidFill>
                  <a:schemeClr val="bg1"/>
                </a:solidFill>
                <a:latin typeface="Raleway" pitchFamily="2" charset="-18"/>
              </a:rPr>
              <a:t>prezentaciji</a:t>
            </a:r>
            <a:r>
              <a:rPr lang="sr-Latn-RS" sz="1800" b="0" i="0" u="none" strike="noStrike" baseline="0" dirty="0">
                <a:solidFill>
                  <a:schemeClr val="bg1"/>
                </a:solidFill>
                <a:latin typeface="Raleway" pitchFamily="2" charset="-18"/>
              </a:rPr>
              <a:t> predstavljaju stavove autora i ne odražavaju nužno zvanične stavove vlada Švajcarske i Nemačke, kao ni </a:t>
            </a:r>
            <a:r>
              <a:rPr lang="sr-Latn-RS" sz="1800" b="0" i="0" u="none" strike="noStrike" baseline="0" dirty="0" err="1">
                <a:solidFill>
                  <a:schemeClr val="bg1"/>
                </a:solidFill>
                <a:latin typeface="Raleway" pitchFamily="2" charset="-18"/>
              </a:rPr>
              <a:t>Deutsche</a:t>
            </a:r>
            <a:r>
              <a:rPr lang="sr-Latn-RS" sz="1800" b="0" i="0" u="none" strike="noStrike" baseline="0" dirty="0">
                <a:solidFill>
                  <a:schemeClr val="bg1"/>
                </a:solidFill>
                <a:latin typeface="Raleway" pitchFamily="2" charset="-18"/>
              </a:rPr>
              <a:t> </a:t>
            </a:r>
            <a:r>
              <a:rPr lang="sr-Latn-RS" sz="1800" b="0" i="0" u="none" strike="noStrike" baseline="0" dirty="0" err="1">
                <a:solidFill>
                  <a:schemeClr val="bg1"/>
                </a:solidFill>
                <a:latin typeface="Raleway" pitchFamily="2" charset="-18"/>
              </a:rPr>
              <a:t>Gesellschaft</a:t>
            </a:r>
            <a:r>
              <a:rPr lang="sr-Latn-RS" sz="1800" b="0" i="0" u="none" strike="noStrike" baseline="0" dirty="0">
                <a:solidFill>
                  <a:schemeClr val="bg1"/>
                </a:solidFill>
                <a:latin typeface="Raleway" pitchFamily="2" charset="-18"/>
              </a:rPr>
              <a:t> </a:t>
            </a:r>
            <a:r>
              <a:rPr lang="sr-Latn-RS" sz="1800" b="0" i="0" u="none" strike="noStrike" baseline="0" dirty="0" err="1">
                <a:solidFill>
                  <a:schemeClr val="bg1"/>
                </a:solidFill>
                <a:latin typeface="Raleway" pitchFamily="2" charset="-18"/>
              </a:rPr>
              <a:t>für</a:t>
            </a:r>
            <a:r>
              <a:rPr lang="sr-Latn-RS" sz="1800" b="0" i="0" u="none" strike="noStrike" baseline="0" dirty="0">
                <a:solidFill>
                  <a:schemeClr val="bg1"/>
                </a:solidFill>
                <a:latin typeface="Raleway" pitchFamily="2" charset="-18"/>
              </a:rPr>
              <a:t> </a:t>
            </a:r>
            <a:r>
              <a:rPr lang="sr-Latn-RS" sz="1800" b="0" i="0" u="none" strike="noStrike" baseline="0" dirty="0" err="1">
                <a:solidFill>
                  <a:schemeClr val="bg1"/>
                </a:solidFill>
                <a:latin typeface="Raleway" pitchFamily="2" charset="-18"/>
              </a:rPr>
              <a:t>Internationale</a:t>
            </a:r>
            <a:r>
              <a:rPr lang="sr-Latn-RS" sz="1800" b="0" i="0" u="none" strike="noStrike" baseline="0" dirty="0">
                <a:solidFill>
                  <a:schemeClr val="bg1"/>
                </a:solidFill>
                <a:latin typeface="Raleway" pitchFamily="2" charset="-18"/>
              </a:rPr>
              <a:t> </a:t>
            </a:r>
            <a:r>
              <a:rPr lang="sr-Latn-RS" sz="1800" b="0" i="0" u="none" strike="noStrike" baseline="0" dirty="0" err="1">
                <a:solidFill>
                  <a:schemeClr val="bg1"/>
                </a:solidFill>
                <a:latin typeface="Raleway" pitchFamily="2" charset="-18"/>
              </a:rPr>
              <a:t>Zusammenarbeit</a:t>
            </a:r>
            <a:r>
              <a:rPr lang="sr-Latn-RS" sz="1800" b="0" i="0" u="none" strike="noStrike" baseline="0" dirty="0">
                <a:solidFill>
                  <a:schemeClr val="bg1"/>
                </a:solidFill>
                <a:latin typeface="Raleway" pitchFamily="2" charset="-18"/>
              </a:rPr>
              <a:t> (GIZ) </a:t>
            </a:r>
            <a:r>
              <a:rPr lang="sr-Latn-RS" sz="1800" b="0" i="0" u="none" strike="noStrike" baseline="0" dirty="0" err="1">
                <a:solidFill>
                  <a:schemeClr val="bg1"/>
                </a:solidFill>
                <a:latin typeface="Raleway" pitchFamily="2" charset="-18"/>
              </a:rPr>
              <a:t>GmbH</a:t>
            </a:r>
            <a:r>
              <a:rPr lang="sr-Latn-RS" sz="1800" b="0" i="0" u="none" strike="noStrike" baseline="0" dirty="0">
                <a:solidFill>
                  <a:schemeClr val="bg1"/>
                </a:solidFill>
                <a:latin typeface="Raleway" pitchFamily="2" charset="-18"/>
              </a:rPr>
              <a:t>. </a:t>
            </a:r>
            <a:endParaRPr lang="sr-Latn-R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618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>
                <a:latin typeface="Raleway" pitchFamily="2" charset="-18"/>
              </a:rPr>
              <a:t>Lokalizacija ciljeva Agende 2030 u Gradu Pirotu  </a:t>
            </a:r>
            <a:endParaRPr lang="en-US" dirty="0">
              <a:latin typeface="Raleway" pitchFamily="2" charset="-1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r>
              <a:rPr lang="sr-Latn-RS" dirty="0">
                <a:latin typeface="Raleway" pitchFamily="2" charset="-18"/>
              </a:rPr>
              <a:t>Grad Pirot deo platforme „Održivi razvoj za sve“ od aprila 2021. godine; </a:t>
            </a:r>
          </a:p>
          <a:p>
            <a:r>
              <a:rPr lang="sr-Latn-RS" dirty="0">
                <a:latin typeface="Raleway" pitchFamily="2" charset="-18"/>
              </a:rPr>
              <a:t>Ključni ciljevi Agende 2030 delimično integrisani u Plan razvoja Grada Pirota za period 2021-2028. (usvojen 25. 06. 2021);</a:t>
            </a:r>
          </a:p>
          <a:p>
            <a:r>
              <a:rPr lang="sr-Latn-RS" dirty="0">
                <a:latin typeface="Raleway" pitchFamily="2" charset="-18"/>
              </a:rPr>
              <a:t>U prvom kvartalu 2022. planirano usvajanje Srednjoročnog plana razvoja Grada, koji će uz podršku platforme „Održivi razvoj za sve“ operativno povezati ciljeve održivog razvoja sa opštim i posebnim ciljevima, merama i aktivnostima srednjoročnog planiranja i tako omogućiti efikasnu implementaciju kroz trogodišnji budžetski okvir, praćenje i izveštavanje.     </a:t>
            </a:r>
            <a:endParaRPr lang="en-US" dirty="0">
              <a:latin typeface="Raleway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27175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Kako smo zajedno radili: metodologija   </a:t>
            </a:r>
            <a:endParaRPr lang="en-US" dirty="0">
              <a:latin typeface="Raleway" pitchFamily="2" charset="-1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2189285"/>
            <a:ext cx="11629292" cy="4668715"/>
          </a:xfrm>
        </p:spPr>
        <p:txBody>
          <a:bodyPr>
            <a:normAutofit/>
          </a:bodyPr>
          <a:lstStyle/>
          <a:p>
            <a:r>
              <a:rPr lang="sr-Latn-RS" b="1" dirty="0">
                <a:latin typeface="Raleway" pitchFamily="2" charset="-18"/>
              </a:rPr>
              <a:t>Partneri</a:t>
            </a:r>
            <a:r>
              <a:rPr lang="sr-Latn-RS" dirty="0">
                <a:latin typeface="Raleway" pitchFamily="2" charset="-18"/>
              </a:rPr>
              <a:t>: Gradska uprava/KLER, RRA Jug, Ugovorna okružna privredna komora Pirot i Udruženje građana PIRGOS.</a:t>
            </a:r>
          </a:p>
          <a:p>
            <a:r>
              <a:rPr lang="sr-Latn-RS" b="1" dirty="0">
                <a:latin typeface="Raleway" pitchFamily="2" charset="-18"/>
              </a:rPr>
              <a:t>Aktivnosti</a:t>
            </a:r>
            <a:r>
              <a:rPr lang="sr-Latn-RS" dirty="0">
                <a:latin typeface="Raleway" pitchFamily="2" charset="-18"/>
              </a:rPr>
              <a:t>: </a:t>
            </a:r>
          </a:p>
          <a:p>
            <a:pPr lvl="1"/>
            <a:r>
              <a:rPr lang="sr-Latn-RS" sz="2500" dirty="0">
                <a:latin typeface="Raleway" pitchFamily="2" charset="-18"/>
              </a:rPr>
              <a:t>analiza lokalnih sektorskih strateških dokumenata, budžeta, lokalnih propisa;</a:t>
            </a:r>
          </a:p>
          <a:p>
            <a:pPr lvl="1"/>
            <a:r>
              <a:rPr lang="sr-Latn-RS" sz="2500" dirty="0">
                <a:latin typeface="Raleway" pitchFamily="2" charset="-18"/>
              </a:rPr>
              <a:t>interne konsultacije sa KLER-om i RRA Jug;</a:t>
            </a:r>
          </a:p>
          <a:p>
            <a:pPr lvl="1"/>
            <a:r>
              <a:rPr lang="sr-Latn-RS" sz="2500" dirty="0">
                <a:latin typeface="Raleway" pitchFamily="2" charset="-18"/>
              </a:rPr>
              <a:t>strukturisani intervjui sa predstavnicima pirotske privrede (jedan na jedan); </a:t>
            </a:r>
          </a:p>
          <a:p>
            <a:pPr lvl="1"/>
            <a:r>
              <a:rPr lang="sr-Latn-RS" sz="2500" dirty="0">
                <a:latin typeface="Raleway" pitchFamily="2" charset="-18"/>
              </a:rPr>
              <a:t>online anketa sa privrednicima i građanima;</a:t>
            </a:r>
          </a:p>
          <a:p>
            <a:pPr lvl="1"/>
            <a:r>
              <a:rPr lang="sr-Latn-RS" sz="2500" dirty="0">
                <a:latin typeface="Raleway" pitchFamily="2" charset="-18"/>
              </a:rPr>
              <a:t>dve fokus grupe (privrednici i udruženja građana);</a:t>
            </a:r>
          </a:p>
          <a:p>
            <a:pPr lvl="1"/>
            <a:r>
              <a:rPr lang="sr-Latn-RS" sz="2500" dirty="0">
                <a:latin typeface="Raleway" pitchFamily="2" charset="-18"/>
              </a:rPr>
              <a:t>dodatna provera/verifikacija nalaza i preporuka sa privrednicima. </a:t>
            </a:r>
            <a:r>
              <a:rPr lang="sr-Latn-RS" sz="2600" dirty="0">
                <a:latin typeface="Raleway" pitchFamily="2" charset="-18"/>
              </a:rPr>
              <a:t>     </a:t>
            </a:r>
            <a:endParaRPr lang="en-US" sz="2600" dirty="0">
              <a:latin typeface="Raleway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752230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Šta smo uradili: rezultati   </a:t>
            </a:r>
            <a:endParaRPr lang="en-US" dirty="0">
              <a:latin typeface="Raleway" pitchFamily="2" charset="-1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r>
              <a:rPr lang="sr-Latn-RS" dirty="0">
                <a:latin typeface="Raleway" pitchFamily="2" charset="-18"/>
              </a:rPr>
              <a:t>Pripremljeni nalazi i preporuke za lokalizaciju ekonomske dimenzije održivog razvoja u tri (od četiri) razvojna pravca, koja su utvrđena Planom razvoja grada Pirota – privreda, unapređenje javne uprave i zaštita životne sredine;</a:t>
            </a:r>
          </a:p>
          <a:p>
            <a:r>
              <a:rPr lang="sr-Latn-RS" dirty="0">
                <a:latin typeface="Raleway" pitchFamily="2" charset="-18"/>
              </a:rPr>
              <a:t>Ciljevi Agende 2030 prilagođeni lokalnom kontekstu i omogućeno njihovo jednostavno integrisanje u Srednjoročni plan razvoja, kao osnovni upravljački instrument u JLS u trogodišnjem vremenskom okviru.   </a:t>
            </a:r>
          </a:p>
          <a:p>
            <a:r>
              <a:rPr lang="sr-Latn-RS" dirty="0">
                <a:latin typeface="Raleway" pitchFamily="2" charset="-18"/>
              </a:rPr>
              <a:t>Povećana vidljivost i participativnost procesa usvajanja Srednjoročnog plana grada Pirota.  </a:t>
            </a:r>
            <a:endParaRPr lang="en-US" dirty="0">
              <a:latin typeface="Raleway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67445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/>
          </a:bodyPr>
          <a:lstStyle/>
          <a:p>
            <a:pPr marL="571500" indent="-571500">
              <a:lnSpc>
                <a:spcPct val="80000"/>
              </a:lnSpc>
              <a:buAutoNum type="romanUcPeriod"/>
            </a:pPr>
            <a:r>
              <a:rPr lang="sr-Latn-RS" sz="3200" b="1" dirty="0">
                <a:latin typeface="Raleway" pitchFamily="2" charset="-18"/>
              </a:rPr>
              <a:t>Koje su ključne ekonomske odlike Pirota?</a:t>
            </a:r>
          </a:p>
          <a:p>
            <a:pPr marL="0" indent="0">
              <a:lnSpc>
                <a:spcPct val="80000"/>
              </a:lnSpc>
              <a:buNone/>
            </a:pPr>
            <a:endParaRPr lang="sr-Latn-RS" sz="3200" b="1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Solidno razvijena opština – blizu republičkog proseka - potencijal da unapredi razvoj čitavog okruga i šireg regiona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Šta pokreće razvoj Pirota? Dva ključna faktora: 1. Tigar 	    Tyres (Michelin) 2. Slobodna zona Pirot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Veoma razuđena opština – posledica nagle industrijalizacije – veliki broj ljudi prelazio iz sela u grad – stvorena podela na razvijeno urbano jezgro vs manje razvijene ruralne sredine</a:t>
            </a:r>
          </a:p>
          <a:p>
            <a:pPr marL="0" indent="0">
              <a:lnSpc>
                <a:spcPct val="80000"/>
              </a:lnSpc>
              <a:buNone/>
            </a:pPr>
            <a:endParaRPr lang="en-US" dirty="0">
              <a:latin typeface="Raleway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919697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pPr marL="571500" indent="-571500">
              <a:lnSpc>
                <a:spcPct val="80000"/>
              </a:lnSpc>
              <a:buAutoNum type="romanUcPeriod"/>
            </a:pPr>
            <a:r>
              <a:rPr lang="sr-Latn-RS" sz="3200" b="1" dirty="0">
                <a:latin typeface="Raleway" pitchFamily="2" charset="-18"/>
              </a:rPr>
              <a:t>Koje su ključne ekonomske odlike Pirota?</a:t>
            </a:r>
          </a:p>
          <a:p>
            <a:pPr marL="0" indent="0">
              <a:lnSpc>
                <a:spcPct val="80000"/>
              </a:lnSpc>
              <a:buNone/>
            </a:pPr>
            <a:endParaRPr lang="sr-Latn-RS" sz="3200" b="1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Glavni potencijali za ubrzani razvoj Pirota:</a:t>
            </a:r>
          </a:p>
          <a:p>
            <a:pPr marL="1371600" lvl="2" indent="-457200">
              <a:lnSpc>
                <a:spcPct val="80000"/>
              </a:lnSpc>
              <a:spcBef>
                <a:spcPts val="1000"/>
              </a:spcBef>
              <a:buFont typeface="+mj-lt"/>
              <a:buAutoNum type="arabicParenR"/>
            </a:pPr>
            <a:r>
              <a:rPr lang="sr-Latn-RS" sz="2400" dirty="0">
                <a:latin typeface="Raleway" pitchFamily="2" charset="-18"/>
              </a:rPr>
              <a:t>Povoljna geo-ekonomska pozicija – Pirot kao regionalni trgovinski i uslužni centar</a:t>
            </a:r>
            <a:endParaRPr lang="en-US" sz="2400" dirty="0">
              <a:latin typeface="Raleway" pitchFamily="2" charset="-18"/>
            </a:endParaRPr>
          </a:p>
          <a:p>
            <a:pPr marL="1371600" lvl="2" indent="-457200">
              <a:lnSpc>
                <a:spcPct val="80000"/>
              </a:lnSpc>
              <a:spcBef>
                <a:spcPts val="1000"/>
              </a:spcBef>
              <a:buFont typeface="+mj-lt"/>
              <a:buAutoNum type="arabicParenR"/>
            </a:pPr>
            <a:r>
              <a:rPr lang="sr-Latn-RS" sz="2400" dirty="0">
                <a:latin typeface="Raleway" pitchFamily="2" charset="-18"/>
              </a:rPr>
              <a:t>Razvijena prerađivačka industrija – potrebno nastaviti ulaganje i promociju – posebno MSP</a:t>
            </a:r>
          </a:p>
          <a:p>
            <a:pPr marL="1371600" lvl="2" indent="-457200">
              <a:lnSpc>
                <a:spcPct val="80000"/>
              </a:lnSpc>
              <a:spcBef>
                <a:spcPts val="1000"/>
              </a:spcBef>
              <a:buFont typeface="+mj-lt"/>
              <a:buAutoNum type="arabicParenR"/>
            </a:pPr>
            <a:r>
              <a:rPr lang="sr-Latn-RS" sz="2400" dirty="0">
                <a:latin typeface="Raleway" pitchFamily="2" charset="-18"/>
              </a:rPr>
              <a:t>Ogromna prirodna bogatstva i prepoznatljivi tradicionalni brendovi u prehrambenoj industriji uz potencijal za razvoj moderne i intenzivne poljoprivrede i održivog turizma sa Starom planinom kao centralnom tačkom</a:t>
            </a:r>
          </a:p>
        </p:txBody>
      </p:sp>
    </p:spTree>
    <p:extLst>
      <p:ext uri="{BB962C8B-B14F-4D97-AF65-F5344CB8AC3E}">
        <p14:creationId xmlns:p14="http://schemas.microsoft.com/office/powerpoint/2010/main" val="397150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RS" sz="3200" b="1" dirty="0">
                <a:latin typeface="Raleway" pitchFamily="2" charset="-18"/>
              </a:rPr>
              <a:t>1) Pozicioniranje Pirota kao centra i pokretača   regionalnog razvoja (SDG 10 i SDG 11) </a:t>
            </a:r>
          </a:p>
          <a:p>
            <a:pPr marL="0" indent="0">
              <a:lnSpc>
                <a:spcPct val="80000"/>
              </a:lnSpc>
              <a:buNone/>
            </a:pPr>
            <a:endParaRPr lang="sr-Latn-RS" sz="3200" b="1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Centar Pirotskog okruga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Dobra strateška lokacija</a:t>
            </a:r>
          </a:p>
          <a:p>
            <a:pPr lvl="1" algn="just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Posledica pražnjenja okolne sredine </a:t>
            </a:r>
            <a:r>
              <a:rPr lang="sr-Latn-RS" sz="2800" dirty="0">
                <a:latin typeface="Raleway" pitchFamily="2" charset="-18"/>
                <a:sym typeface="Wingdings" panose="05000000000000000000" pitchFamily="2" charset="2"/>
              </a:rPr>
              <a:t></a:t>
            </a:r>
            <a:r>
              <a:rPr lang="en-US" sz="2800" dirty="0">
                <a:latin typeface="Raleway" pitchFamily="2" charset="-18"/>
                <a:sym typeface="Wingdings" panose="05000000000000000000" pitchFamily="2" charset="2"/>
              </a:rPr>
              <a:t> </a:t>
            </a:r>
            <a:r>
              <a:rPr lang="sr-Latn-RS" sz="2800" dirty="0">
                <a:latin typeface="Raleway" pitchFamily="2" charset="-18"/>
                <a:sym typeface="Wingdings" panose="05000000000000000000" pitchFamily="2" charset="2"/>
              </a:rPr>
              <a:t>prirodni resursi ostaju neiskorišćeni i oseća se nedostatak radne snage</a:t>
            </a:r>
          </a:p>
          <a:p>
            <a:pPr marL="457200" lvl="1" indent="0" algn="just">
              <a:lnSpc>
                <a:spcPct val="80000"/>
              </a:lnSpc>
              <a:spcBef>
                <a:spcPts val="1000"/>
              </a:spcBef>
              <a:buNone/>
            </a:pPr>
            <a:r>
              <a:rPr lang="sr-Latn-RS" sz="2800" i="1" dirty="0">
                <a:latin typeface="Raleway" pitchFamily="2" charset="-18"/>
                <a:sym typeface="Wingdings" panose="05000000000000000000" pitchFamily="2" charset="2"/>
              </a:rPr>
              <a:t>-----&gt; Potrebno promovisati i ulagati u razvoj regionalnog okruženja kako bi Pirot zadržao demografsku bazu za dalji razvoj</a:t>
            </a:r>
            <a:endParaRPr lang="sr-Latn-RS" sz="2800" i="1" dirty="0">
              <a:latin typeface="Raleway" pitchFamily="2" charset="-18"/>
            </a:endParaRPr>
          </a:p>
          <a:p>
            <a:pPr marL="0" indent="0">
              <a:lnSpc>
                <a:spcPct val="80000"/>
              </a:lnSpc>
              <a:buNone/>
            </a:pPr>
            <a:endParaRPr lang="sr-Latn-RS" dirty="0">
              <a:latin typeface="Raleway" pitchFamily="2" charset="-18"/>
            </a:endParaRPr>
          </a:p>
        </p:txBody>
      </p:sp>
      <p:pic>
        <p:nvPicPr>
          <p:cNvPr id="4" name="Picture 3" descr="A red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6AE477FF-CBAE-4260-971C-3F15386B18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476" y="2373923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Table&#10;&#10;Description automatically generated with medium confidence">
            <a:extLst>
              <a:ext uri="{FF2B5EF4-FFF2-40B4-BE49-F238E27FC236}">
                <a16:creationId xmlns:a16="http://schemas.microsoft.com/office/drawing/2014/main" id="{93E193AA-47C4-49C2-A8F0-995F7432D9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59477" y="2373923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890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7C60-3D1D-7247-AB35-9ADB6AB1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>
                <a:latin typeface="Raleway" pitchFamily="2" charset="-18"/>
              </a:rPr>
              <a:t>Razvoj privrede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2FC17C-3FE8-A14B-9D68-21AE934C2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337" y="2373923"/>
            <a:ext cx="10966939" cy="407963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3200" b="1" dirty="0">
                <a:latin typeface="Raleway" pitchFamily="2" charset="-18"/>
              </a:rPr>
              <a:t>2</a:t>
            </a:r>
            <a:r>
              <a:rPr lang="sr-Latn-RS" sz="3200" b="1" dirty="0">
                <a:latin typeface="Raleway" pitchFamily="2" charset="-18"/>
              </a:rPr>
              <a:t>) Diversifikacija privrede i razvoj privatnog, posebno MSP sektora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en-US" sz="2800" dirty="0">
              <a:latin typeface="Raleway" pitchFamily="2" charset="-18"/>
            </a:endParaRP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Prerađivačka industrija glavni izvor zaposlenosti (40%)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Firme uglavnom locirane u Slobodnoj zoni Pirot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Tigar Tyres najznačajnija firma i centar privredne aktivnosti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r>
              <a:rPr lang="sr-Latn-RS" sz="2800" dirty="0">
                <a:latin typeface="Raleway" pitchFamily="2" charset="-18"/>
              </a:rPr>
              <a:t>Tigar AD - država većinski vlasnik – nije pronašao strateškog investitora - trenutno u UPPR-u – tri proizvodna pogodna - gumena obuća jedini „zdrav“ segment</a:t>
            </a:r>
          </a:p>
          <a:p>
            <a:pPr lvl="1">
              <a:lnSpc>
                <a:spcPct val="80000"/>
              </a:lnSpc>
              <a:spcBef>
                <a:spcPts val="1000"/>
              </a:spcBef>
            </a:pPr>
            <a:endParaRPr lang="sr-Latn-RS" sz="2800" dirty="0">
              <a:latin typeface="Raleway" pitchFamily="2" charset="-18"/>
            </a:endParaRPr>
          </a:p>
        </p:txBody>
      </p:sp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4587758B-BD54-4498-81E8-FF63173FC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83557" y="297180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4066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1829</Words>
  <Application>Microsoft Office PowerPoint</Application>
  <PresentationFormat>Widescreen</PresentationFormat>
  <Paragraphs>223</Paragraphs>
  <Slides>27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Corbel</vt:lpstr>
      <vt:lpstr>Raleway</vt:lpstr>
      <vt:lpstr>Raleway Medium</vt:lpstr>
      <vt:lpstr>Office Theme</vt:lpstr>
      <vt:lpstr>Lokalizacija ekonomske dimenzije održivog razvoja u Pirotu</vt:lpstr>
      <vt:lpstr>Agenda 2030 i platforma „Održivi razvoj za sve“</vt:lpstr>
      <vt:lpstr>Lokalizacija ciljeva Agende 2030 u Gradu Pirotu  </vt:lpstr>
      <vt:lpstr>Kako smo zajedno radili: metodologija   </vt:lpstr>
      <vt:lpstr>Šta smo uradili: rezultati   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Razvoj privrede</vt:lpstr>
      <vt:lpstr>Unapređenje funkcionalnosti uprave u skladu sa potrebama privrede   </vt:lpstr>
      <vt:lpstr>Razvoj infrastrukture u skladu sa potrebama privrede  </vt:lpstr>
      <vt:lpstr>Zaštita životne sredine iz ugla privrede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Milena Nikolic</dc:creator>
  <cp:lastModifiedBy>Lana Hadzi-Nikovic</cp:lastModifiedBy>
  <cp:revision>113</cp:revision>
  <dcterms:created xsi:type="dcterms:W3CDTF">2020-08-19T08:55:50Z</dcterms:created>
  <dcterms:modified xsi:type="dcterms:W3CDTF">2022-02-27T23:16:37Z</dcterms:modified>
</cp:coreProperties>
</file>