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ri Udovicki" initials="K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E33229-1009-45E5-A3A3-3AA677208960}" v="53" dt="2020-12-02T08:31:02.331"/>
    <p1510:client id="{EE9D1475-C059-46E1-9E70-7EE162350E8E}" v="47" dt="2020-12-02T08:23:58.8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6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VES Beograd" userId="aBw8mPyTGYVh+fygDiCIURB/XfC6A2cYu86Hd6mQgok=" providerId="None" clId="Web-{C4E33229-1009-45E5-A3A3-3AA677208960}"/>
    <pc:docChg chg="modSld">
      <pc:chgData name="CEVES Beograd" userId="aBw8mPyTGYVh+fygDiCIURB/XfC6A2cYu86Hd6mQgok=" providerId="None" clId="Web-{C4E33229-1009-45E5-A3A3-3AA677208960}" dt="2020-12-02T08:31:02.331" v="51" actId="1076"/>
      <pc:docMkLst>
        <pc:docMk/>
      </pc:docMkLst>
      <pc:sldChg chg="addSp modSp">
        <pc:chgData name="CEVES Beograd" userId="aBw8mPyTGYVh+fygDiCIURB/XfC6A2cYu86Hd6mQgok=" providerId="None" clId="Web-{C4E33229-1009-45E5-A3A3-3AA677208960}" dt="2020-12-02T08:31:02.331" v="51" actId="1076"/>
        <pc:sldMkLst>
          <pc:docMk/>
          <pc:sldMk cId="2033237730" sldId="262"/>
        </pc:sldMkLst>
        <pc:spChg chg="mod">
          <ac:chgData name="CEVES Beograd" userId="aBw8mPyTGYVh+fygDiCIURB/XfC6A2cYu86Hd6mQgok=" providerId="None" clId="Web-{C4E33229-1009-45E5-A3A3-3AA677208960}" dt="2020-12-02T08:31:02.331" v="51" actId="1076"/>
          <ac:spMkLst>
            <pc:docMk/>
            <pc:sldMk cId="2033237730" sldId="262"/>
            <ac:spMk id="4" creationId="{AD60989A-7B7A-460E-91CF-ADE3A6054384}"/>
          </ac:spMkLst>
        </pc:spChg>
        <pc:spChg chg="add mod">
          <ac:chgData name="CEVES Beograd" userId="aBw8mPyTGYVh+fygDiCIURB/XfC6A2cYu86Hd6mQgok=" providerId="None" clId="Web-{C4E33229-1009-45E5-A3A3-3AA677208960}" dt="2020-12-02T08:30:56.034" v="48" actId="20577"/>
          <ac:spMkLst>
            <pc:docMk/>
            <pc:sldMk cId="2033237730" sldId="262"/>
            <ac:spMk id="5" creationId="{3761B0A6-D3E9-402A-92A2-6DE5B7C38D15}"/>
          </ac:spMkLst>
        </pc:spChg>
      </pc:sldChg>
    </pc:docChg>
  </pc:docChgLst>
  <pc:docChgLst>
    <pc:chgData name="CEVES Beograd" userId="aBw8mPyTGYVh+fygDiCIURB/XfC6A2cYu86Hd6mQgok=" providerId="None" clId="Web-{EE9D1475-C059-46E1-9E70-7EE162350E8E}"/>
    <pc:docChg chg="modSld">
      <pc:chgData name="CEVES Beograd" userId="aBw8mPyTGYVh+fygDiCIURB/XfC6A2cYu86Hd6mQgok=" providerId="None" clId="Web-{EE9D1475-C059-46E1-9E70-7EE162350E8E}" dt="2020-12-02T08:23:58.812" v="46" actId="20577"/>
      <pc:docMkLst>
        <pc:docMk/>
      </pc:docMkLst>
      <pc:sldChg chg="modSp">
        <pc:chgData name="CEVES Beograd" userId="aBw8mPyTGYVh+fygDiCIURB/XfC6A2cYu86Hd6mQgok=" providerId="None" clId="Web-{EE9D1475-C059-46E1-9E70-7EE162350E8E}" dt="2020-12-02T08:23:58.812" v="45" actId="20577"/>
        <pc:sldMkLst>
          <pc:docMk/>
          <pc:sldMk cId="2033237730" sldId="262"/>
        </pc:sldMkLst>
        <pc:spChg chg="mod">
          <ac:chgData name="CEVES Beograd" userId="aBw8mPyTGYVh+fygDiCIURB/XfC6A2cYu86Hd6mQgok=" providerId="None" clId="Web-{EE9D1475-C059-46E1-9E70-7EE162350E8E}" dt="2020-12-02T08:22:36.013" v="10" actId="20577"/>
          <ac:spMkLst>
            <pc:docMk/>
            <pc:sldMk cId="2033237730" sldId="262"/>
            <ac:spMk id="3" creationId="{801FA06F-7B77-A446-88C4-51759D96C50E}"/>
          </ac:spMkLst>
        </pc:spChg>
        <pc:spChg chg="mod">
          <ac:chgData name="CEVES Beograd" userId="aBw8mPyTGYVh+fygDiCIURB/XfC6A2cYu86Hd6mQgok=" providerId="None" clId="Web-{EE9D1475-C059-46E1-9E70-7EE162350E8E}" dt="2020-12-02T08:23:58.812" v="45" actId="20577"/>
          <ac:spMkLst>
            <pc:docMk/>
            <pc:sldMk cId="2033237730" sldId="262"/>
            <ac:spMk id="4" creationId="{AD60989A-7B7A-460E-91CF-ADE3A605438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5B1D0-95D4-4EBA-858F-F6D55C047419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36D94D-8E42-40A9-B0B5-6E13069ED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5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36D94D-8E42-40A9-B0B5-6E13069ED4D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013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0"/>
            <a:ext cx="77724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43000"/>
            <a:ext cx="9144000" cy="1524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" cy="76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ceves.org.rs/wp-content/uploads/2020/11/WB-Covid-19_-Report-final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MSP u </a:t>
            </a:r>
            <a:r>
              <a:rPr lang="en-US" dirty="0" err="1"/>
              <a:t>kontekstu</a:t>
            </a:r>
            <a:r>
              <a:rPr lang="en-US" dirty="0"/>
              <a:t> Covid-19 </a:t>
            </a:r>
            <a:r>
              <a:rPr lang="en-US" dirty="0" err="1"/>
              <a:t>krize</a:t>
            </a:r>
            <a:r>
              <a:rPr lang="en-US" dirty="0"/>
              <a:t>: </a:t>
            </a:r>
            <a:r>
              <a:rPr lang="en-US" dirty="0" err="1"/>
              <a:t>kratkoročna</a:t>
            </a:r>
            <a:r>
              <a:rPr lang="en-US" dirty="0"/>
              <a:t> </a:t>
            </a:r>
            <a:r>
              <a:rPr lang="en-US" dirty="0" err="1"/>
              <a:t>rešenja</a:t>
            </a:r>
            <a:r>
              <a:rPr lang="en-US" dirty="0"/>
              <a:t> –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posledice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Beograd</a:t>
            </a:r>
            <a:endParaRPr lang="en-US" dirty="0"/>
          </a:p>
          <a:p>
            <a:r>
              <a:rPr lang="en-US" dirty="0"/>
              <a:t>1/12/2020</a:t>
            </a:r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68" y="0"/>
            <a:ext cx="1222868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608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Najmanje pogođeni, ali sa velikim sektorskim razlikama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4570" y="1371599"/>
            <a:ext cx="358303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Latn-RS" dirty="0"/>
              <a:t>RZS: Q1-Q3 pad BDP 0,9% </a:t>
            </a:r>
          </a:p>
          <a:p>
            <a:pPr algn="just"/>
            <a:r>
              <a:rPr lang="sr-Latn-RS" dirty="0"/>
              <a:t>(naspram Q1-Q3 2019)</a:t>
            </a:r>
          </a:p>
          <a:p>
            <a:pPr algn="just"/>
            <a:endParaRPr lang="sr-Latn-RS" dirty="0"/>
          </a:p>
          <a:p>
            <a:pPr algn="just"/>
            <a:endParaRPr lang="sr-Latn-RS" dirty="0"/>
          </a:p>
          <a:p>
            <a:pPr algn="just"/>
            <a:endParaRPr lang="sr-Latn-RS" dirty="0"/>
          </a:p>
          <a:p>
            <a:pPr algn="just"/>
            <a:endParaRPr lang="sr-Latn-RS" dirty="0"/>
          </a:p>
          <a:p>
            <a:pPr marL="285750" indent="-285750" algn="just">
              <a:buFontTx/>
              <a:buChar char="-"/>
            </a:pPr>
            <a:endParaRPr lang="en-US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5434" y="1371598"/>
            <a:ext cx="5478566" cy="2057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4038600" y="3581400"/>
            <a:ext cx="4953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sr-Latn-RS" b="1" dirty="0">
                <a:solidFill>
                  <a:prstClr val="black"/>
                </a:solidFill>
              </a:rPr>
              <a:t>Stope rasta u Q1-Q3 2020</a:t>
            </a:r>
            <a:r>
              <a:rPr lang="en-US" dirty="0">
                <a:solidFill>
                  <a:prstClr val="black"/>
                </a:solidFill>
              </a:rPr>
              <a:t>: </a:t>
            </a:r>
          </a:p>
        </p:txBody>
      </p:sp>
      <p:sp>
        <p:nvSpPr>
          <p:cNvPr id="5" name="Rectangle 4"/>
          <p:cNvSpPr/>
          <p:nvPr/>
        </p:nvSpPr>
        <p:spPr>
          <a:xfrm>
            <a:off x="93804" y="3591094"/>
            <a:ext cx="379239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sr-Latn-RS" b="1" dirty="0">
                <a:solidFill>
                  <a:prstClr val="black"/>
                </a:solidFill>
              </a:rPr>
              <a:t>Strukturni faktori</a:t>
            </a:r>
            <a:r>
              <a:rPr lang="en-US" b="1" dirty="0">
                <a:solidFill>
                  <a:prstClr val="black"/>
                </a:solidFill>
              </a:rPr>
              <a:t>: </a:t>
            </a:r>
          </a:p>
          <a:p>
            <a:pPr marL="285750" lvl="0" indent="-285750" algn="just">
              <a:buFontTx/>
              <a:buChar char="-"/>
            </a:pPr>
            <a:r>
              <a:rPr lang="sr-Latn-RS" dirty="0">
                <a:solidFill>
                  <a:prstClr val="black"/>
                </a:solidFill>
              </a:rPr>
              <a:t>Manja uloga u GLV </a:t>
            </a:r>
          </a:p>
          <a:p>
            <a:pPr marL="285750" lvl="0" indent="-285750" algn="just">
              <a:buFontTx/>
              <a:buChar char="-"/>
            </a:pPr>
            <a:r>
              <a:rPr lang="sr-Latn-RS" dirty="0"/>
              <a:t>Veće učešće</a:t>
            </a:r>
          </a:p>
          <a:p>
            <a:pPr marL="742950" lvl="1" indent="-285750" algn="just">
              <a:buFontTx/>
              <a:buChar char="-"/>
            </a:pPr>
            <a:r>
              <a:rPr lang="sr-Latn-RS" dirty="0">
                <a:solidFill>
                  <a:srgbClr val="00B050"/>
                </a:solidFill>
              </a:rPr>
              <a:t>Poljoprivrede</a:t>
            </a:r>
          </a:p>
          <a:p>
            <a:pPr marL="742950" lvl="1" indent="-285750" algn="just">
              <a:buFontTx/>
              <a:buChar char="-"/>
            </a:pPr>
            <a:r>
              <a:rPr lang="sr-Latn-RS" dirty="0">
                <a:solidFill>
                  <a:srgbClr val="00B050"/>
                </a:solidFill>
              </a:rPr>
              <a:t>Države (rast zarada 2019)</a:t>
            </a:r>
          </a:p>
          <a:p>
            <a:pPr marL="742950" lvl="1" indent="-285750" algn="just">
              <a:buFontTx/>
              <a:buChar char="-"/>
            </a:pPr>
            <a:r>
              <a:rPr lang="sr-Latn-RS" dirty="0">
                <a:solidFill>
                  <a:srgbClr val="00B050"/>
                </a:solidFill>
              </a:rPr>
              <a:t>IKT</a:t>
            </a:r>
          </a:p>
          <a:p>
            <a:pPr marL="285750" lvl="0" indent="-285750" algn="just">
              <a:buFontTx/>
              <a:buChar char="-"/>
            </a:pPr>
            <a:r>
              <a:rPr lang="sr-Latn-RS" dirty="0">
                <a:solidFill>
                  <a:srgbClr val="FF0000"/>
                </a:solidFill>
              </a:rPr>
              <a:t>Manje učešće turizma </a:t>
            </a:r>
          </a:p>
          <a:p>
            <a:pPr marL="285750" lvl="0" indent="-285750" algn="just">
              <a:buFontTx/>
              <a:buChar char="-"/>
            </a:pPr>
            <a:endParaRPr lang="sr-Latn-RS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39505" y="6580605"/>
            <a:ext cx="1101584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1050" dirty="0"/>
              <a:t>* Procena CEVES</a:t>
            </a:r>
            <a:endParaRPr lang="en-US" sz="105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558" y="3945871"/>
            <a:ext cx="4329305" cy="2634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0776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Pomoć države – izdašna uravnilovka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95564" y="4999672"/>
            <a:ext cx="8839200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sr-Latn-RS" sz="1500" dirty="0"/>
              <a:t>Državna pomoć – koja se sastoji i iz fiskalnih i monetarnih mera – je bila relativno izdašna (preko 7% BDP-a)...</a:t>
            </a:r>
          </a:p>
          <a:p>
            <a:pPr algn="just">
              <a:spcAft>
                <a:spcPts val="600"/>
              </a:spcAft>
            </a:pPr>
            <a:r>
              <a:rPr lang="en-US" sz="1500" dirty="0"/>
              <a:t>…</a:t>
            </a:r>
            <a:r>
              <a:rPr lang="sr-Latn-RS" sz="1500" dirty="0"/>
              <a:t>ali je bila pružena </a:t>
            </a:r>
            <a:r>
              <a:rPr lang="sr-Latn-RS" sz="1500" b="1" dirty="0"/>
              <a:t>svim</a:t>
            </a:r>
            <a:r>
              <a:rPr lang="sr-Latn-RS" sz="1500" dirty="0"/>
              <a:t> MSP podjednako – što implicira relativno velike troškove, od oko EUR 1 mlrd samo u 1. i 2. paketu mera...</a:t>
            </a:r>
          </a:p>
          <a:p>
            <a:pPr algn="just">
              <a:spcAft>
                <a:spcPts val="600"/>
              </a:spcAft>
            </a:pPr>
            <a:r>
              <a:rPr lang="en-US" sz="1500" dirty="0"/>
              <a:t>…</a:t>
            </a:r>
            <a:r>
              <a:rPr lang="sr-Latn-RS" sz="1500" dirty="0"/>
              <a:t>što je oko 400-500 mln više nego da je bila proporcionalna padu prihoda</a:t>
            </a:r>
          </a:p>
          <a:p>
            <a:pPr algn="just">
              <a:spcAft>
                <a:spcPts val="600"/>
              </a:spcAft>
            </a:pPr>
            <a:r>
              <a:rPr lang="en-US" sz="1500" b="1" dirty="0"/>
              <a:t>&gt;&gt; </a:t>
            </a:r>
            <a:r>
              <a:rPr lang="pl-PL" sz="1500" b="1" dirty="0"/>
              <a:t>Pomoć samo najugroženijima u trajanju od 12 meseci znosila bi oko </a:t>
            </a:r>
            <a:r>
              <a:rPr lang="pl-PL" b="1" dirty="0"/>
              <a:t>EUR 340 mln </a:t>
            </a:r>
            <a:r>
              <a:rPr lang="en-US" sz="1500" b="1" dirty="0"/>
              <a:t>&lt;&lt;</a:t>
            </a:r>
            <a:endParaRPr lang="pl-PL" sz="1500" b="1" dirty="0"/>
          </a:p>
          <a:p>
            <a:pPr algn="just"/>
            <a:endParaRPr lang="en-US" sz="1500" dirty="0"/>
          </a:p>
        </p:txBody>
      </p:sp>
      <p:sp>
        <p:nvSpPr>
          <p:cNvPr id="3" name="Rectangle 2"/>
          <p:cNvSpPr/>
          <p:nvPr/>
        </p:nvSpPr>
        <p:spPr>
          <a:xfrm>
            <a:off x="1736725" y="1353136"/>
            <a:ext cx="56689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Latn-RS" b="1" dirty="0"/>
              <a:t>Subvencije za plate – troškovi i moguće uštede</a:t>
            </a:r>
            <a:endParaRPr lang="en-US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544" y="1722468"/>
            <a:ext cx="7721324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6611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Treći talas u Srbiji – bez naučene lekcije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54879" y="1361415"/>
            <a:ext cx="54744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Latn-RS" b="1" dirty="0"/>
              <a:t>Najpogođeniji sektori: direktan i ukupan efekat mera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0284" y="1942706"/>
            <a:ext cx="6017316" cy="2781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6477000" y="2819400"/>
            <a:ext cx="6833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7200" dirty="0"/>
              <a:t>?</a:t>
            </a:r>
            <a:endParaRPr lang="en-US" sz="7200" dirty="0"/>
          </a:p>
        </p:txBody>
      </p:sp>
      <p:sp>
        <p:nvSpPr>
          <p:cNvPr id="7" name="TextBox 6"/>
          <p:cNvSpPr txBox="1"/>
          <p:nvPr/>
        </p:nvSpPr>
        <p:spPr>
          <a:xfrm>
            <a:off x="172498" y="5006370"/>
            <a:ext cx="8839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Latn-RS" sz="1500" dirty="0"/>
              <a:t>Aktuelni porast broja slučajeva je daleko intenzivniji nego što je bilo očekivano tokom izrade studije...</a:t>
            </a:r>
          </a:p>
          <a:p>
            <a:pPr algn="just"/>
            <a:endParaRPr lang="sr-Latn-RS" sz="1500" dirty="0"/>
          </a:p>
          <a:p>
            <a:pPr algn="just"/>
            <a:r>
              <a:rPr lang="sr-Latn-RS" sz="1500" dirty="0"/>
              <a:t>...donekle prouzrokovano kasnom primenom (nedovoljno) strogih mera u sektorima ugostiteljstva, ličnih usluga, i sl...</a:t>
            </a:r>
          </a:p>
          <a:p>
            <a:pPr algn="just"/>
            <a:endParaRPr lang="sr-Latn-RS" sz="1500" dirty="0"/>
          </a:p>
          <a:p>
            <a:pPr algn="just"/>
            <a:r>
              <a:rPr lang="sr-Latn-RS" sz="1500" dirty="0"/>
              <a:t>...iako ovi sektori imaju relativno mali ukupan efekat na BDP</a:t>
            </a:r>
          </a:p>
          <a:p>
            <a:pPr algn="just"/>
            <a:endParaRPr lang="sr-Latn-RS" sz="1500" dirty="0"/>
          </a:p>
          <a:p>
            <a:pPr algn="just"/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260677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76400"/>
            <a:ext cx="3412746" cy="384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Treći talas u Srbiji – drugi za EU</a:t>
            </a:r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682" y="1727393"/>
            <a:ext cx="5588326" cy="384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52400" y="5804019"/>
            <a:ext cx="326034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sr-Latn-RS" sz="1600" b="1" dirty="0">
                <a:solidFill>
                  <a:prstClr val="black"/>
                </a:solidFill>
              </a:rPr>
              <a:t>Trenutno najviša stopa u Evropi...</a:t>
            </a:r>
            <a:endParaRPr lang="en-US" sz="1600" b="1" dirty="0">
              <a:solidFill>
                <a:prstClr val="black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990600" y="4343400"/>
            <a:ext cx="1981200" cy="144780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2743200" y="3922238"/>
            <a:ext cx="457200" cy="497362"/>
          </a:xfrm>
          <a:prstGeom prst="ellipse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855880" y="5680907"/>
            <a:ext cx="32603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…</a:t>
            </a:r>
            <a:r>
              <a:rPr lang="sr-Latn-RS" sz="1600" b="1" dirty="0">
                <a:solidFill>
                  <a:prstClr val="black"/>
                </a:solidFill>
              </a:rPr>
              <a:t>pretekla one kojima se drugi talas najviše oteo. </a:t>
            </a:r>
            <a:endParaRPr lang="en-US" sz="1600" b="1" dirty="0">
              <a:solidFill>
                <a:prstClr val="black"/>
              </a:solidFill>
            </a:endParaRPr>
          </a:p>
        </p:txBody>
      </p:sp>
      <p:cxnSp>
        <p:nvCxnSpPr>
          <p:cNvPr id="22" name="Straight Arrow Connector 21"/>
          <p:cNvCxnSpPr>
            <a:stCxn id="21" idx="0"/>
          </p:cNvCxnSpPr>
          <p:nvPr/>
        </p:nvCxnSpPr>
        <p:spPr>
          <a:xfrm flipV="1">
            <a:off x="7486053" y="4782177"/>
            <a:ext cx="1172973" cy="89873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97FA2055-5BDD-44B7-9530-952FC0FF419A}"/>
              </a:ext>
            </a:extLst>
          </p:cNvPr>
          <p:cNvSpPr txBox="1"/>
          <p:nvPr/>
        </p:nvSpPr>
        <p:spPr>
          <a:xfrm>
            <a:off x="1676400" y="1295401"/>
            <a:ext cx="64008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000" dirty="0"/>
              <a:t>Stopa obolevanja od Covid-19 na 1,000,000 stanovnika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125195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581B5-FEC2-6443-897F-09F6106BB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4414"/>
            <a:ext cx="7772400" cy="1143000"/>
          </a:xfrm>
        </p:spPr>
        <p:txBody>
          <a:bodyPr>
            <a:normAutofit/>
          </a:bodyPr>
          <a:lstStyle/>
          <a:p>
            <a:r>
              <a:rPr lang="sr-Latn-RS" dirty="0"/>
              <a:t>Hvala na pažnji!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FA06F-7B77-A446-88C4-51759D96C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38401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hlinkClick r:id="rId2"/>
              </a:rPr>
              <a:t>COVID kriza i srpska MSP: Procena uticaja i pregled budućih scenarija</a:t>
            </a:r>
            <a:r>
              <a:rPr lang="en-US" sz="2400" dirty="0"/>
              <a:t> </a:t>
            </a:r>
            <a:endParaRPr lang="en-US"/>
          </a:p>
          <a:p>
            <a:endParaRPr lang="en-US" sz="2400" dirty="0">
              <a:cs typeface="Calibri"/>
            </a:endParaRPr>
          </a:p>
          <a:p>
            <a:pPr marL="0" indent="0">
              <a:buNone/>
            </a:pPr>
            <a:endParaRPr lang="en-US" sz="2400" dirty="0">
              <a:cs typeface="Calibri"/>
            </a:endParaRPr>
          </a:p>
          <a:p>
            <a:pPr marL="0" indent="0">
              <a:buNone/>
            </a:pPr>
            <a:endParaRPr lang="sr-Latn-RS" dirty="0"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60989A-7B7A-460E-91CF-ADE3A6054384}"/>
              </a:ext>
            </a:extLst>
          </p:cNvPr>
          <p:cNvSpPr txBox="1"/>
          <p:nvPr/>
        </p:nvSpPr>
        <p:spPr>
          <a:xfrm>
            <a:off x="783236" y="1838793"/>
            <a:ext cx="731520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r-Latn-RS" dirty="0"/>
              <a:t>Za dodatne informacije pogledajte Izveštaj (dostupan samo na engleskom):</a:t>
            </a:r>
            <a:endParaRPr lang="sr-Latn-RS" dirty="0"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61B0A6-D3E9-402A-92A2-6DE5B7C38D15}"/>
              </a:ext>
            </a:extLst>
          </p:cNvPr>
          <p:cNvSpPr txBox="1"/>
          <p:nvPr/>
        </p:nvSpPr>
        <p:spPr>
          <a:xfrm>
            <a:off x="783235" y="3144186"/>
            <a:ext cx="731520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r-Latn-RS" i="1" dirty="0"/>
              <a:t>Izveštaj je pripremljen u saradnji sa Svetskom bankom. 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033237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281</Words>
  <Application>Microsoft Office PowerPoint</Application>
  <PresentationFormat>On-screen Show (4:3)</PresentationFormat>
  <Paragraphs>40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MSP u kontekstu Covid-19 krize: kratkoročna rešenja – dugoročne posledice</vt:lpstr>
      <vt:lpstr>Najmanje pogođeni, ali sa velikim sektorskim razlikama</vt:lpstr>
      <vt:lpstr>Pomoć države – izdašna uravnilovka</vt:lpstr>
      <vt:lpstr>Treći talas u Srbiji – bez naučene lekcije</vt:lpstr>
      <vt:lpstr>Treći talas u Srbiji – drugi za EU</vt:lpstr>
      <vt:lpstr>Hvala na pažnji!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Marko Danon</dc:creator>
  <cp:lastModifiedBy>Marko Danon</cp:lastModifiedBy>
  <cp:revision>81</cp:revision>
  <dcterms:created xsi:type="dcterms:W3CDTF">2006-08-16T00:00:00Z</dcterms:created>
  <dcterms:modified xsi:type="dcterms:W3CDTF">2020-12-02T08:31:03Z</dcterms:modified>
</cp:coreProperties>
</file>