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3" r:id="rId3"/>
    <p:sldId id="304" r:id="rId4"/>
    <p:sldId id="305" r:id="rId5"/>
    <p:sldId id="306" r:id="rId6"/>
    <p:sldId id="307" r:id="rId7"/>
    <p:sldId id="319" r:id="rId8"/>
    <p:sldId id="308" r:id="rId9"/>
    <p:sldId id="321" r:id="rId10"/>
    <p:sldId id="310" r:id="rId11"/>
    <p:sldId id="311" r:id="rId12"/>
    <p:sldId id="312" r:id="rId13"/>
    <p:sldId id="313" r:id="rId14"/>
    <p:sldId id="314" r:id="rId15"/>
    <p:sldId id="320" r:id="rId16"/>
    <p:sldId id="315" r:id="rId17"/>
    <p:sldId id="316" r:id="rId18"/>
    <p:sldId id="324" r:id="rId19"/>
    <p:sldId id="322" r:id="rId20"/>
    <p:sldId id="323" r:id="rId21"/>
    <p:sldId id="285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0" clrIdx="0">
    <p:extLst>
      <p:ext uri="{19B8F6BF-5375-455C-9EA6-DF929625EA0E}">
        <p15:presenceInfo xmlns:p15="http://schemas.microsoft.com/office/powerpoint/2012/main" userId="Windows User" providerId="None"/>
      </p:ext>
    </p:extLst>
  </p:cmAuthor>
  <p:cmAuthor id="2" name="Jelena Cirkovic" initials="JC" lastIdx="15" clrIdx="1">
    <p:extLst>
      <p:ext uri="{19B8F6BF-5375-455C-9EA6-DF929625EA0E}">
        <p15:presenceInfo xmlns:p15="http://schemas.microsoft.com/office/powerpoint/2012/main" userId="Jelena Cirkov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BAB"/>
    <a:srgbClr val="FF5050"/>
    <a:srgbClr val="309143"/>
    <a:srgbClr val="305D8A"/>
    <a:srgbClr val="F08B0C"/>
    <a:srgbClr val="EF8A0C"/>
    <a:srgbClr val="8ACE7E"/>
    <a:srgbClr val="79AACF"/>
    <a:srgbClr val="E03531"/>
    <a:srgbClr val="D25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81" autoAdjust="0"/>
    <p:restoredTop sz="81520" autoAdjust="0"/>
  </p:normalViewPr>
  <p:slideViewPr>
    <p:cSldViewPr snapToGrid="0">
      <p:cViewPr>
        <p:scale>
          <a:sx n="100" d="100"/>
          <a:sy n="100" d="100"/>
        </p:scale>
        <p:origin x="59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187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sormaz\Downloads\Tables%20and%20Graphs_WB%20paper_DB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jela\Dropbox\3.%20Projekti\Projekti%20u%20toku\Zalaganje%20kvalitet%20rasta\Ra&#269;unice\Radni%20fajlovi\Analiza%20u%20toku\Tables%20and%20Graphs_WB%20paper_DB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ca\Dropbox\3.%20Projekti\Projekti%20u%20toku\Zalaganje%20kvalitet%20rasta\Ra&#269;unice\Radni%20fajlovi\Analiza%20u%20toku\Tables%20and%20Graphs_WB%20paper_DB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'9'!$C$20</c:f>
              <c:strCache>
                <c:ptCount val="1"/>
                <c:pt idx="0">
                  <c:v>Mađ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'9'!$D$1:$AA$1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'9'!$D$20:$AA$20</c:f>
              <c:numCache>
                <c:formatCode>#,##0</c:formatCode>
                <c:ptCount val="24"/>
                <c:pt idx="0">
                  <c:v>171.87747040383098</c:v>
                </c:pt>
                <c:pt idx="1">
                  <c:v>457.35955881747833</c:v>
                </c:pt>
                <c:pt idx="2">
                  <c:v>592.30406235741339</c:v>
                </c:pt>
                <c:pt idx="3">
                  <c:v>1084.5513357882205</c:v>
                </c:pt>
                <c:pt idx="4">
                  <c:v>1435.3355856211938</c:v>
                </c:pt>
                <c:pt idx="5">
                  <c:v>1938.6914547680203</c:v>
                </c:pt>
                <c:pt idx="6">
                  <c:v>2347.4216353138008</c:v>
                </c:pt>
                <c:pt idx="7">
                  <c:v>2767.4235580465838</c:v>
                </c:pt>
                <c:pt idx="8">
                  <c:v>3164.4966641643682</c:v>
                </c:pt>
                <c:pt idx="9">
                  <c:v>3754.2584315540939</c:v>
                </c:pt>
                <c:pt idx="10">
                  <c:v>4251.4795357922449</c:v>
                </c:pt>
                <c:pt idx="11">
                  <c:v>4720.1225461244749</c:v>
                </c:pt>
                <c:pt idx="12">
                  <c:v>5175.7223310340341</c:v>
                </c:pt>
                <c:pt idx="13">
                  <c:v>6004.0766928504845</c:v>
                </c:pt>
                <c:pt idx="14">
                  <c:v>7757.9603091081935</c:v>
                </c:pt>
                <c:pt idx="15">
                  <c:v>13684.702719303354</c:v>
                </c:pt>
                <c:pt idx="16">
                  <c:v>19365.273166462859</c:v>
                </c:pt>
                <c:pt idx="17">
                  <c:v>19161.308792206939</c:v>
                </c:pt>
                <c:pt idx="18">
                  <c:v>17499.427882479926</c:v>
                </c:pt>
                <c:pt idx="19">
                  <c:v>18341.893151904576</c:v>
                </c:pt>
                <c:pt idx="20">
                  <c:v>19287.088382178405</c:v>
                </c:pt>
                <c:pt idx="21">
                  <c:v>19051.648886710096</c:v>
                </c:pt>
                <c:pt idx="22">
                  <c:v>20091.78066048996</c:v>
                </c:pt>
                <c:pt idx="23">
                  <c:v>19653.475532020435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BC-4A46-AA88-1A9D4718E8D6}"/>
            </c:ext>
          </c:extLst>
        </c:ser>
        <c:ser>
          <c:idx val="1"/>
          <c:order val="1"/>
          <c:tx>
            <c:strRef>
              <c:f>'9'!$C$21</c:f>
              <c:strCache>
                <c:ptCount val="1"/>
                <c:pt idx="0">
                  <c:v>Češ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'9'!$D$1:$AA$1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'9'!$D$21:$AA$21</c:f>
              <c:numCache>
                <c:formatCode>#,##0</c:formatCode>
                <c:ptCount val="24"/>
                <c:pt idx="0">
                  <c:v>0</c:v>
                </c:pt>
                <c:pt idx="1">
                  <c:v>79.650680855783563</c:v>
                </c:pt>
                <c:pt idx="2">
                  <c:v>182.82576504775537</c:v>
                </c:pt>
                <c:pt idx="3">
                  <c:v>445.62053817857822</c:v>
                </c:pt>
                <c:pt idx="4">
                  <c:v>598.34757393363941</c:v>
                </c:pt>
                <c:pt idx="5">
                  <c:v>753.75038281762568</c:v>
                </c:pt>
                <c:pt idx="6">
                  <c:v>1200.6570072052921</c:v>
                </c:pt>
                <c:pt idx="7">
                  <c:v>1987.183815621416</c:v>
                </c:pt>
                <c:pt idx="8">
                  <c:v>2697.3418845397928</c:v>
                </c:pt>
                <c:pt idx="9">
                  <c:v>3514.7119861470701</c:v>
                </c:pt>
                <c:pt idx="10">
                  <c:v>4651.8082823643472</c:v>
                </c:pt>
                <c:pt idx="11">
                  <c:v>4873.6502734203568</c:v>
                </c:pt>
                <c:pt idx="12">
                  <c:v>5496.6779102042865</c:v>
                </c:pt>
                <c:pt idx="13">
                  <c:v>6793.5990479299735</c:v>
                </c:pt>
                <c:pt idx="14">
                  <c:v>7430.4320109279124</c:v>
                </c:pt>
                <c:pt idx="15">
                  <c:v>8516.8282615004755</c:v>
                </c:pt>
                <c:pt idx="16">
                  <c:v>9089.0576537532506</c:v>
                </c:pt>
                <c:pt idx="17">
                  <c:v>9436.3661530715763</c:v>
                </c:pt>
                <c:pt idx="18">
                  <c:v>10199.668495402615</c:v>
                </c:pt>
                <c:pt idx="19">
                  <c:v>10478.898614120813</c:v>
                </c:pt>
                <c:pt idx="20">
                  <c:v>11177.110055635196</c:v>
                </c:pt>
                <c:pt idx="21">
                  <c:v>11703.106690506807</c:v>
                </c:pt>
                <c:pt idx="22">
                  <c:v>12269.201737268326</c:v>
                </c:pt>
                <c:pt idx="23">
                  <c:v>12390.38682247114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BC-4A46-AA88-1A9D4718E8D6}"/>
            </c:ext>
          </c:extLst>
        </c:ser>
        <c:ser>
          <c:idx val="2"/>
          <c:order val="2"/>
          <c:tx>
            <c:strRef>
              <c:f>'9'!$C$22</c:f>
              <c:strCache>
                <c:ptCount val="1"/>
                <c:pt idx="0">
                  <c:v>NČEU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'9'!$D$1:$AA$1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'9'!$D$22:$AA$22</c:f>
              <c:numCache>
                <c:formatCode>#,##0</c:formatCode>
                <c:ptCount val="24"/>
                <c:pt idx="0">
                  <c:v>37.15835853643253</c:v>
                </c:pt>
                <c:pt idx="1">
                  <c:v>122.22328221072036</c:v>
                </c:pt>
                <c:pt idx="2">
                  <c:v>193.19593788767625</c:v>
                </c:pt>
                <c:pt idx="3">
                  <c:v>355.26375486460864</c:v>
                </c:pt>
                <c:pt idx="4">
                  <c:v>499.21360366516785</c:v>
                </c:pt>
                <c:pt idx="5">
                  <c:v>687.51947469309482</c:v>
                </c:pt>
                <c:pt idx="6">
                  <c:v>932.35429584349458</c:v>
                </c:pt>
                <c:pt idx="7">
                  <c:v>1244.2636176945457</c:v>
                </c:pt>
                <c:pt idx="8">
                  <c:v>1650.3754064218533</c:v>
                </c:pt>
                <c:pt idx="9">
                  <c:v>2015.6172948514359</c:v>
                </c:pt>
                <c:pt idx="10">
                  <c:v>2448.5418677920493</c:v>
                </c:pt>
                <c:pt idx="11">
                  <c:v>2681.3093909924978</c:v>
                </c:pt>
                <c:pt idx="12">
                  <c:v>3125.9375721650954</c:v>
                </c:pt>
                <c:pt idx="13">
                  <c:v>3687.1819340223374</c:v>
                </c:pt>
                <c:pt idx="14">
                  <c:v>4478.7441215065992</c:v>
                </c:pt>
                <c:pt idx="15">
                  <c:v>5974.4820791647053</c:v>
                </c:pt>
                <c:pt idx="16">
                  <c:v>7151.5155472141532</c:v>
                </c:pt>
                <c:pt idx="17">
                  <c:v>7377.0835515128556</c:v>
                </c:pt>
                <c:pt idx="18">
                  <c:v>7522.9970390999724</c:v>
                </c:pt>
                <c:pt idx="19">
                  <c:v>7952.0070822747775</c:v>
                </c:pt>
                <c:pt idx="20">
                  <c:v>8295.3131674674241</c:v>
                </c:pt>
                <c:pt idx="21">
                  <c:v>8381.5970647089907</c:v>
                </c:pt>
                <c:pt idx="22">
                  <c:v>8838.8816040427137</c:v>
                </c:pt>
                <c:pt idx="23">
                  <c:v>9045.2976379047886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BC-4A46-AA88-1A9D4718E8D6}"/>
            </c:ext>
          </c:extLst>
        </c:ser>
        <c:ser>
          <c:idx val="3"/>
          <c:order val="3"/>
          <c:tx>
            <c:strRef>
              <c:f>'9'!$C$23</c:f>
              <c:strCache>
                <c:ptCount val="1"/>
                <c:pt idx="0">
                  <c:v>Slk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'9'!$D$1:$AA$1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'9'!$D$23:$AA$23</c:f>
              <c:numCache>
                <c:formatCode>#,##0</c:formatCode>
                <c:ptCount val="24"/>
                <c:pt idx="0">
                  <c:v>0</c:v>
                </c:pt>
                <c:pt idx="1">
                  <c:v>46.953487312246729</c:v>
                </c:pt>
                <c:pt idx="2">
                  <c:v>108.06722854744237</c:v>
                </c:pt>
                <c:pt idx="3">
                  <c:v>154.28055876897443</c:v>
                </c:pt>
                <c:pt idx="4">
                  <c:v>225.37548634947183</c:v>
                </c:pt>
                <c:pt idx="5">
                  <c:v>264.96545496643751</c:v>
                </c:pt>
                <c:pt idx="6">
                  <c:v>394.06204964571168</c:v>
                </c:pt>
                <c:pt idx="7">
                  <c:v>477.66201756827724</c:v>
                </c:pt>
                <c:pt idx="8">
                  <c:v>1065.2750521472221</c:v>
                </c:pt>
                <c:pt idx="9">
                  <c:v>1483.8046995034051</c:v>
                </c:pt>
                <c:pt idx="10">
                  <c:v>2547.0700458433239</c:v>
                </c:pt>
                <c:pt idx="11">
                  <c:v>2749.3396101867143</c:v>
                </c:pt>
                <c:pt idx="12">
                  <c:v>3499.2879444766254</c:v>
                </c:pt>
                <c:pt idx="13">
                  <c:v>4207.6332864396381</c:v>
                </c:pt>
                <c:pt idx="14">
                  <c:v>5204.6839923083244</c:v>
                </c:pt>
                <c:pt idx="15">
                  <c:v>5995.8757926394082</c:v>
                </c:pt>
                <c:pt idx="16">
                  <c:v>6643.939906923024</c:v>
                </c:pt>
                <c:pt idx="17">
                  <c:v>6857.9917659614048</c:v>
                </c:pt>
                <c:pt idx="18">
                  <c:v>7171.5334376832106</c:v>
                </c:pt>
                <c:pt idx="19">
                  <c:v>7918.7071010109939</c:v>
                </c:pt>
                <c:pt idx="20">
                  <c:v>8166.2221419496509</c:v>
                </c:pt>
                <c:pt idx="21">
                  <c:v>8297.8167148752073</c:v>
                </c:pt>
                <c:pt idx="22">
                  <c:v>8239.4239095243611</c:v>
                </c:pt>
                <c:pt idx="23">
                  <c:v>8422.9354627213688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BC-4A46-AA88-1A9D4718E8D6}"/>
            </c:ext>
          </c:extLst>
        </c:ser>
        <c:ser>
          <c:idx val="4"/>
          <c:order val="4"/>
          <c:tx>
            <c:strRef>
              <c:f>'9'!$C$24</c:f>
              <c:strCache>
                <c:ptCount val="1"/>
                <c:pt idx="0">
                  <c:v>Hrv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'9'!$D$1:$AA$1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'9'!$D$24:$AA$24</c:f>
              <c:numCache>
                <c:formatCode>#,##0</c:formatCode>
                <c:ptCount val="24"/>
                <c:pt idx="0">
                  <c:v>3.5042025517370505</c:v>
                </c:pt>
                <c:pt idx="1">
                  <c:v>42.45339736781159</c:v>
                </c:pt>
                <c:pt idx="2">
                  <c:v>72.247982320682766</c:v>
                </c:pt>
                <c:pt idx="3">
                  <c:v>96.405635270575189</c:v>
                </c:pt>
                <c:pt idx="4">
                  <c:v>220.04860996155537</c:v>
                </c:pt>
                <c:pt idx="5">
                  <c:v>363.00331320890575</c:v>
                </c:pt>
                <c:pt idx="6">
                  <c:v>628.20866833834953</c:v>
                </c:pt>
                <c:pt idx="7">
                  <c:v>1028.9090803447316</c:v>
                </c:pt>
                <c:pt idx="8">
                  <c:v>1404.6003733872155</c:v>
                </c:pt>
                <c:pt idx="9">
                  <c:v>1724.249357869789</c:v>
                </c:pt>
                <c:pt idx="10">
                  <c:v>2015.6382127718714</c:v>
                </c:pt>
                <c:pt idx="11">
                  <c:v>2473.0624540800259</c:v>
                </c:pt>
                <c:pt idx="12">
                  <c:v>2762.4143535118737</c:v>
                </c:pt>
                <c:pt idx="13">
                  <c:v>3152.4466234800011</c:v>
                </c:pt>
                <c:pt idx="14">
                  <c:v>3852.7802473190523</c:v>
                </c:pt>
                <c:pt idx="15">
                  <c:v>4723.2716245000101</c:v>
                </c:pt>
                <c:pt idx="16">
                  <c:v>5610.4143967909877</c:v>
                </c:pt>
                <c:pt idx="17">
                  <c:v>6188.12520612552</c:v>
                </c:pt>
                <c:pt idx="18">
                  <c:v>6466.5419410674558</c:v>
                </c:pt>
                <c:pt idx="19">
                  <c:v>6922.9376518470917</c:v>
                </c:pt>
                <c:pt idx="20">
                  <c:v>7216.8212430209187</c:v>
                </c:pt>
                <c:pt idx="21">
                  <c:v>7403.6697808507206</c:v>
                </c:pt>
                <c:pt idx="22">
                  <c:v>8137.0814099356348</c:v>
                </c:pt>
                <c:pt idx="23">
                  <c:v>8238.5010479764624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0BC-4A46-AA88-1A9D4718E8D6}"/>
            </c:ext>
          </c:extLst>
        </c:ser>
        <c:ser>
          <c:idx val="5"/>
          <c:order val="5"/>
          <c:tx>
            <c:strRef>
              <c:f>'9'!$C$25</c:f>
              <c:strCache>
                <c:ptCount val="1"/>
                <c:pt idx="0">
                  <c:v>Bug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'9'!$D$1:$AA$1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'9'!$D$25:$AA$25</c:f>
              <c:numCache>
                <c:formatCode>#,##0</c:formatCode>
                <c:ptCount val="24"/>
                <c:pt idx="0">
                  <c:v>5.8551126937463387</c:v>
                </c:pt>
                <c:pt idx="1">
                  <c:v>11.839168687705277</c:v>
                </c:pt>
                <c:pt idx="2">
                  <c:v>27.037768978813723</c:v>
                </c:pt>
                <c:pt idx="3">
                  <c:v>38.520871579849384</c:v>
                </c:pt>
                <c:pt idx="4">
                  <c:v>52.977905370354819</c:v>
                </c:pt>
                <c:pt idx="5">
                  <c:v>128.57913005399934</c:v>
                </c:pt>
                <c:pt idx="6">
                  <c:v>210.22301105200089</c:v>
                </c:pt>
                <c:pt idx="7">
                  <c:v>338.98380691291442</c:v>
                </c:pt>
                <c:pt idx="8">
                  <c:v>518.26199398517929</c:v>
                </c:pt>
                <c:pt idx="9">
                  <c:v>677.08304331276065</c:v>
                </c:pt>
                <c:pt idx="10">
                  <c:v>848.52509879209174</c:v>
                </c:pt>
                <c:pt idx="11">
                  <c:v>1155.1783519165699</c:v>
                </c:pt>
                <c:pt idx="12">
                  <c:v>1558.6656554461961</c:v>
                </c:pt>
                <c:pt idx="13">
                  <c:v>2089.5650817123446</c:v>
                </c:pt>
                <c:pt idx="14">
                  <c:v>3079.9666539262662</c:v>
                </c:pt>
                <c:pt idx="15">
                  <c:v>4651.2106184613949</c:v>
                </c:pt>
                <c:pt idx="16">
                  <c:v>5724.2335441715759</c:v>
                </c:pt>
                <c:pt idx="17">
                  <c:v>6174.9405735412702</c:v>
                </c:pt>
                <c:pt idx="18">
                  <c:v>6418.711618316087</c:v>
                </c:pt>
                <c:pt idx="19">
                  <c:v>6675.4352955791537</c:v>
                </c:pt>
                <c:pt idx="20">
                  <c:v>6908.6164233011104</c:v>
                </c:pt>
                <c:pt idx="21">
                  <c:v>7154.6308647384867</c:v>
                </c:pt>
                <c:pt idx="22">
                  <c:v>7410.8273044235893</c:v>
                </c:pt>
                <c:pt idx="23">
                  <c:v>7807.1065779183937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0BC-4A46-AA88-1A9D4718E8D6}"/>
            </c:ext>
          </c:extLst>
        </c:ser>
        <c:ser>
          <c:idx val="6"/>
          <c:order val="6"/>
          <c:tx>
            <c:strRef>
              <c:f>'9'!$C$26</c:f>
              <c:strCache>
                <c:ptCount val="1"/>
                <c:pt idx="0">
                  <c:v>Slo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'9'!$D$1:$AA$1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'9'!$D$26:$AA$26</c:f>
              <c:numCache>
                <c:formatCode>#,##0</c:formatCode>
                <c:ptCount val="24"/>
                <c:pt idx="0">
                  <c:v>66.989613432172519</c:v>
                </c:pt>
                <c:pt idx="1">
                  <c:v>138.2422298974297</c:v>
                </c:pt>
                <c:pt idx="2">
                  <c:v>209.75668080885077</c:v>
                </c:pt>
                <c:pt idx="3">
                  <c:v>289.56928799375908</c:v>
                </c:pt>
                <c:pt idx="4">
                  <c:v>385.0796039685074</c:v>
                </c:pt>
                <c:pt idx="5">
                  <c:v>594.3747102701717</c:v>
                </c:pt>
                <c:pt idx="6">
                  <c:v>730.79516740295162</c:v>
                </c:pt>
                <c:pt idx="7">
                  <c:v>799.04476410199209</c:v>
                </c:pt>
                <c:pt idx="8">
                  <c:v>895.60667089340825</c:v>
                </c:pt>
                <c:pt idx="9">
                  <c:v>1262.0480685339526</c:v>
                </c:pt>
                <c:pt idx="10">
                  <c:v>2518.5554597625141</c:v>
                </c:pt>
                <c:pt idx="11">
                  <c:v>2815.4973795647038</c:v>
                </c:pt>
                <c:pt idx="12">
                  <c:v>3192.5273560602977</c:v>
                </c:pt>
                <c:pt idx="13">
                  <c:v>3657.8160592753707</c:v>
                </c:pt>
                <c:pt idx="14">
                  <c:v>3970.3135473435777</c:v>
                </c:pt>
                <c:pt idx="15">
                  <c:v>4734.6770783586817</c:v>
                </c:pt>
                <c:pt idx="16">
                  <c:v>5132.0482285065837</c:v>
                </c:pt>
                <c:pt idx="17">
                  <c:v>4951.6901291024114</c:v>
                </c:pt>
                <c:pt idx="18">
                  <c:v>5057.0128865393508</c:v>
                </c:pt>
                <c:pt idx="19">
                  <c:v>5367.4532757989946</c:v>
                </c:pt>
                <c:pt idx="20">
                  <c:v>5369.1455145920063</c:v>
                </c:pt>
                <c:pt idx="21">
                  <c:v>5400.0714505301821</c:v>
                </c:pt>
                <c:pt idx="22">
                  <c:v>5766.8195360664959</c:v>
                </c:pt>
                <c:pt idx="23">
                  <c:v>6496.4662495825478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0BC-4A46-AA88-1A9D4718E8D6}"/>
            </c:ext>
          </c:extLst>
        </c:ser>
        <c:ser>
          <c:idx val="7"/>
          <c:order val="7"/>
          <c:tx>
            <c:strRef>
              <c:f>'9'!$C$27</c:f>
              <c:strCache>
                <c:ptCount val="1"/>
                <c:pt idx="0">
                  <c:v>Pol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'9'!$D$1:$AA$1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'9'!$D$27:$AA$27</c:f>
              <c:numCache>
                <c:formatCode>#,##0</c:formatCode>
                <c:ptCount val="24"/>
                <c:pt idx="0">
                  <c:v>21.294279670011353</c:v>
                </c:pt>
                <c:pt idx="1">
                  <c:v>77.313974834806316</c:v>
                </c:pt>
                <c:pt idx="2">
                  <c:v>136.22516409928687</c:v>
                </c:pt>
                <c:pt idx="3">
                  <c:v>236.20775479650402</c:v>
                </c:pt>
                <c:pt idx="4">
                  <c:v>363.41916299695663</c:v>
                </c:pt>
                <c:pt idx="5">
                  <c:v>520.58509828845888</c:v>
                </c:pt>
                <c:pt idx="6">
                  <c:v>724.75984203088217</c:v>
                </c:pt>
                <c:pt idx="7">
                  <c:v>965.39634948917001</c:v>
                </c:pt>
                <c:pt idx="8">
                  <c:v>1329.0446615651133</c:v>
                </c:pt>
                <c:pt idx="9">
                  <c:v>1546.4176987532608</c:v>
                </c:pt>
                <c:pt idx="10">
                  <c:v>1692.292408493011</c:v>
                </c:pt>
                <c:pt idx="11">
                  <c:v>1849.7813884957859</c:v>
                </c:pt>
                <c:pt idx="12">
                  <c:v>2210.9447812623175</c:v>
                </c:pt>
                <c:pt idx="13">
                  <c:v>2492.5829865030687</c:v>
                </c:pt>
                <c:pt idx="14">
                  <c:v>3023.7249634477103</c:v>
                </c:pt>
                <c:pt idx="15">
                  <c:v>3578.2989303460058</c:v>
                </c:pt>
                <c:pt idx="16">
                  <c:v>3867.1677121556158</c:v>
                </c:pt>
                <c:pt idx="17">
                  <c:v>4155.0994832907154</c:v>
                </c:pt>
                <c:pt idx="18">
                  <c:v>4560.8703327441863</c:v>
                </c:pt>
                <c:pt idx="19">
                  <c:v>4923.8512965393002</c:v>
                </c:pt>
                <c:pt idx="20">
                  <c:v>5077.4087517016314</c:v>
                </c:pt>
                <c:pt idx="21">
                  <c:v>5096.2942198227029</c:v>
                </c:pt>
                <c:pt idx="22">
                  <c:v>5491.685769124867</c:v>
                </c:pt>
                <c:pt idx="23">
                  <c:v>5829.115638802079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0BC-4A46-AA88-1A9D4718E8D6}"/>
            </c:ext>
          </c:extLst>
        </c:ser>
        <c:ser>
          <c:idx val="8"/>
          <c:order val="8"/>
          <c:tx>
            <c:strRef>
              <c:f>'9'!$C$28</c:f>
              <c:strCache>
                <c:ptCount val="1"/>
                <c:pt idx="0">
                  <c:v>Srb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'9'!$D$1:$AA$1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'9'!$D$28:$AA$28</c:f>
              <c:numCache>
                <c:formatCode>#,##0</c:formatCode>
                <c:ptCount val="24"/>
                <c:pt idx="0">
                  <c:v>19.804582353760566</c:v>
                </c:pt>
                <c:pt idx="1">
                  <c:v>35.365894486829646</c:v>
                </c:pt>
                <c:pt idx="2">
                  <c:v>45.030111741475238</c:v>
                </c:pt>
                <c:pt idx="3">
                  <c:v>51.908579967543162</c:v>
                </c:pt>
                <c:pt idx="4">
                  <c:v>51.960258773551956</c:v>
                </c:pt>
                <c:pt idx="5">
                  <c:v>172.85232726255572</c:v>
                </c:pt>
                <c:pt idx="6">
                  <c:v>192.04496908861108</c:v>
                </c:pt>
                <c:pt idx="7">
                  <c:v>211.74372247239054</c:v>
                </c:pt>
                <c:pt idx="8">
                  <c:v>222.40260702891536</c:v>
                </c:pt>
                <c:pt idx="9">
                  <c:v>257.35992801925619</c:v>
                </c:pt>
                <c:pt idx="10">
                  <c:v>346.3781927656787</c:v>
                </c:pt>
                <c:pt idx="11">
                  <c:v>565.20715522145201</c:v>
                </c:pt>
                <c:pt idx="12">
                  <c:v>693.84937215575906</c:v>
                </c:pt>
                <c:pt idx="13">
                  <c:v>901.56204741793158</c:v>
                </c:pt>
                <c:pt idx="14">
                  <c:v>1445.2216905827324</c:v>
                </c:pt>
                <c:pt idx="15">
                  <c:v>1955.7675928534766</c:v>
                </c:pt>
                <c:pt idx="16">
                  <c:v>2381.7808288912952</c:v>
                </c:pt>
                <c:pt idx="17">
                  <c:v>2707.5604494956669</c:v>
                </c:pt>
                <c:pt idx="18">
                  <c:v>2907.6457388285789</c:v>
                </c:pt>
                <c:pt idx="19">
                  <c:v>3443.490793150655</c:v>
                </c:pt>
                <c:pt idx="20">
                  <c:v>3601.0388130823062</c:v>
                </c:pt>
                <c:pt idx="21">
                  <c:v>3836.2334610738753</c:v>
                </c:pt>
                <c:pt idx="22">
                  <c:v>4065.3418011652266</c:v>
                </c:pt>
                <c:pt idx="23">
                  <c:v>4383.404120793909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0BC-4A46-AA88-1A9D4718E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6748255"/>
        <c:axId val="1480874479"/>
      </c:lineChart>
      <c:catAx>
        <c:axId val="1606748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80874479"/>
        <c:crosses val="autoZero"/>
        <c:auto val="1"/>
        <c:lblAlgn val="ctr"/>
        <c:lblOffset val="100"/>
        <c:noMultiLvlLbl val="0"/>
      </c:catAx>
      <c:valAx>
        <c:axId val="1480874479"/>
        <c:scaling>
          <c:orientation val="minMax"/>
          <c:max val="2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06748255"/>
        <c:crosses val="autoZero"/>
        <c:crossBetween val="between"/>
        <c:majorUnit val="30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244911986935995E-2"/>
          <c:y val="5.4076771927038893E-2"/>
          <c:w val="0.83624174298028509"/>
          <c:h val="0.78082922259732779"/>
        </c:manualLayout>
      </c:layout>
      <c:areaChart>
        <c:grouping val="stacked"/>
        <c:varyColors val="0"/>
        <c:ser>
          <c:idx val="0"/>
          <c:order val="0"/>
          <c:tx>
            <c:strRef>
              <c:f>'15'!$B$3</c:f>
              <c:strCache>
                <c:ptCount val="1"/>
                <c:pt idx="0">
                  <c:v>De novo - foreign</c:v>
                </c:pt>
              </c:strCache>
            </c:strRef>
          </c:tx>
          <c:spPr>
            <a:solidFill>
              <a:srgbClr val="537393"/>
            </a:solidFill>
            <a:ln>
              <a:noFill/>
            </a:ln>
            <a:effectLst/>
          </c:spPr>
          <c:cat>
            <c:numRef>
              <c:f>'15'!$C$2:$L$2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'15'!$C$3:$L$3</c:f>
              <c:numCache>
                <c:formatCode>#,##0</c:formatCode>
                <c:ptCount val="10"/>
                <c:pt idx="0">
                  <c:v>6.8368760000000002</c:v>
                </c:pt>
                <c:pt idx="1">
                  <c:v>13.007797999999999</c:v>
                </c:pt>
                <c:pt idx="2">
                  <c:v>17.168358000000001</c:v>
                </c:pt>
                <c:pt idx="3">
                  <c:v>19.891812999999999</c:v>
                </c:pt>
                <c:pt idx="4">
                  <c:v>23.375214</c:v>
                </c:pt>
                <c:pt idx="5">
                  <c:v>31.667525999999999</c:v>
                </c:pt>
                <c:pt idx="6">
                  <c:v>45.416367000000001</c:v>
                </c:pt>
                <c:pt idx="7">
                  <c:v>53.316901000000001</c:v>
                </c:pt>
                <c:pt idx="8">
                  <c:v>63.377827000000003</c:v>
                </c:pt>
                <c:pt idx="9">
                  <c:v>70.821850999999995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76-438B-A244-8727055AEF5F}"/>
            </c:ext>
          </c:extLst>
        </c:ser>
        <c:ser>
          <c:idx val="1"/>
          <c:order val="1"/>
          <c:tx>
            <c:strRef>
              <c:f>'15'!$B$4</c:f>
              <c:strCache>
                <c:ptCount val="1"/>
                <c:pt idx="0">
                  <c:v>De novo - domestic</c:v>
                </c:pt>
              </c:strCache>
            </c:strRef>
          </c:tx>
          <c:spPr>
            <a:solidFill>
              <a:srgbClr val="8BABC9"/>
            </a:solidFill>
            <a:ln>
              <a:noFill/>
            </a:ln>
            <a:effectLst/>
          </c:spPr>
          <c:cat>
            <c:numRef>
              <c:f>'15'!$C$2:$L$2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'15'!$C$4:$L$4</c:f>
              <c:numCache>
                <c:formatCode>#,##0</c:formatCode>
                <c:ptCount val="10"/>
                <c:pt idx="0">
                  <c:v>27.149913000000002</c:v>
                </c:pt>
                <c:pt idx="1">
                  <c:v>35.469999000000001</c:v>
                </c:pt>
                <c:pt idx="2">
                  <c:v>44.594748000000003</c:v>
                </c:pt>
                <c:pt idx="3">
                  <c:v>39.289676999999998</c:v>
                </c:pt>
                <c:pt idx="4">
                  <c:v>42.950040999999999</c:v>
                </c:pt>
                <c:pt idx="5">
                  <c:v>49.243501000000002</c:v>
                </c:pt>
                <c:pt idx="6">
                  <c:v>54.929324999999999</c:v>
                </c:pt>
                <c:pt idx="7">
                  <c:v>51.568859000000003</c:v>
                </c:pt>
                <c:pt idx="8">
                  <c:v>55.706879000000001</c:v>
                </c:pt>
                <c:pt idx="9">
                  <c:v>63.003546999999998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76-438B-A244-8727055AEF5F}"/>
            </c:ext>
          </c:extLst>
        </c:ser>
        <c:ser>
          <c:idx val="2"/>
          <c:order val="2"/>
          <c:tx>
            <c:strRef>
              <c:f>'15'!$B$5</c:f>
              <c:strCache>
                <c:ptCount val="1"/>
                <c:pt idx="0">
                  <c:v>Traditional - privatised</c:v>
                </c:pt>
              </c:strCache>
            </c:strRef>
          </c:tx>
          <c:spPr>
            <a:solidFill>
              <a:srgbClr val="E0BFD4"/>
            </a:solidFill>
            <a:ln>
              <a:noFill/>
            </a:ln>
            <a:effectLst/>
          </c:spPr>
          <c:cat>
            <c:numRef>
              <c:f>'15'!$C$2:$L$2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'15'!$C$5:$L$5</c:f>
              <c:numCache>
                <c:formatCode>#,##0</c:formatCode>
                <c:ptCount val="10"/>
                <c:pt idx="0">
                  <c:v>25.246980000000001</c:v>
                </c:pt>
                <c:pt idx="1">
                  <c:v>25.753509000000001</c:v>
                </c:pt>
                <c:pt idx="2">
                  <c:v>34.383755999999998</c:v>
                </c:pt>
                <c:pt idx="3">
                  <c:v>26.819448000000001</c:v>
                </c:pt>
                <c:pt idx="4">
                  <c:v>37.098517000000001</c:v>
                </c:pt>
                <c:pt idx="5">
                  <c:v>40.948286000000003</c:v>
                </c:pt>
                <c:pt idx="6">
                  <c:v>39.392086999999997</c:v>
                </c:pt>
                <c:pt idx="7">
                  <c:v>28.742536999999999</c:v>
                </c:pt>
                <c:pt idx="8">
                  <c:v>27.224595000000001</c:v>
                </c:pt>
                <c:pt idx="9">
                  <c:v>31.135373999999999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76-438B-A244-8727055AEF5F}"/>
            </c:ext>
          </c:extLst>
        </c:ser>
        <c:ser>
          <c:idx val="3"/>
          <c:order val="3"/>
          <c:tx>
            <c:strRef>
              <c:f>'15'!$B$6</c:f>
              <c:strCache>
                <c:ptCount val="1"/>
                <c:pt idx="0">
                  <c:v>Traditional - state owned</c:v>
                </c:pt>
              </c:strCache>
            </c:strRef>
          </c:tx>
          <c:spPr>
            <a:solidFill>
              <a:srgbClr val="EB7F83"/>
            </a:solidFill>
            <a:ln>
              <a:noFill/>
            </a:ln>
            <a:effectLst/>
          </c:spPr>
          <c:cat>
            <c:numRef>
              <c:f>'15'!$C$2:$L$2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'15'!$C$6:$L$6</c:f>
              <c:numCache>
                <c:formatCode>#,##0</c:formatCode>
                <c:ptCount val="10"/>
                <c:pt idx="0">
                  <c:v>15.934407</c:v>
                </c:pt>
                <c:pt idx="1">
                  <c:v>17.182154000000001</c:v>
                </c:pt>
                <c:pt idx="2">
                  <c:v>16.950723</c:v>
                </c:pt>
                <c:pt idx="3">
                  <c:v>13.441898999999999</c:v>
                </c:pt>
                <c:pt idx="4">
                  <c:v>14.759283</c:v>
                </c:pt>
                <c:pt idx="5">
                  <c:v>15.190564</c:v>
                </c:pt>
                <c:pt idx="6">
                  <c:v>13.730739</c:v>
                </c:pt>
                <c:pt idx="7">
                  <c:v>9.8713909999999991</c:v>
                </c:pt>
                <c:pt idx="8">
                  <c:v>7.8704489999999998</c:v>
                </c:pt>
                <c:pt idx="9">
                  <c:v>3.3767149999999999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76-438B-A244-8727055AE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8979072"/>
        <c:axId val="956328256"/>
      </c:areaChart>
      <c:catAx>
        <c:axId val="95897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56328256"/>
        <c:crosses val="autoZero"/>
        <c:auto val="1"/>
        <c:lblAlgn val="ctr"/>
        <c:lblOffset val="100"/>
        <c:noMultiLvlLbl val="0"/>
      </c:catAx>
      <c:valAx>
        <c:axId val="95632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58979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sr-Latn-R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82576469554763E-2"/>
          <c:y val="6.5212579122608041E-2"/>
          <c:w val="0.56323916497519733"/>
          <c:h val="0.70854249753027698"/>
        </c:manualLayout>
      </c:layout>
      <c:lineChart>
        <c:grouping val="standard"/>
        <c:varyColors val="0"/>
        <c:ser>
          <c:idx val="0"/>
          <c:order val="0"/>
          <c:tx>
            <c:strRef>
              <c:f>'5'!$D$22</c:f>
              <c:strCache>
                <c:ptCount val="1"/>
                <c:pt idx="0">
                  <c:v>Serbia</c:v>
                </c:pt>
              </c:strCache>
            </c:strRef>
          </c:tx>
          <c:spPr>
            <a:ln w="50800" cap="rnd">
              <a:solidFill>
                <a:srgbClr val="FF3300"/>
              </a:solidFill>
              <a:round/>
            </a:ln>
            <a:effectLst/>
          </c:spPr>
          <c:marker>
            <c:symbol val="none"/>
          </c:marker>
          <c:cat>
            <c:numRef>
              <c:f>'5'!$E$1:$T$1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'5'!$E$22:$T$22</c:f>
              <c:numCache>
                <c:formatCode>0</c:formatCode>
                <c:ptCount val="16"/>
                <c:pt idx="0">
                  <c:v>100</c:v>
                </c:pt>
                <c:pt idx="1">
                  <c:v>116.03391067963005</c:v>
                </c:pt>
                <c:pt idx="2">
                  <c:v>142.86728982701089</c:v>
                </c:pt>
                <c:pt idx="3">
                  <c:v>166.17729974259819</c:v>
                </c:pt>
                <c:pt idx="4">
                  <c:v>197.89989958887659</c:v>
                </c:pt>
                <c:pt idx="5">
                  <c:v>258.02755267154606</c:v>
                </c:pt>
                <c:pt idx="6">
                  <c:v>317.05295685122906</c:v>
                </c:pt>
                <c:pt idx="7">
                  <c:v>374.61872513713035</c:v>
                </c:pt>
                <c:pt idx="8">
                  <c:v>314.40064358799856</c:v>
                </c:pt>
                <c:pt idx="9">
                  <c:v>371.9525342178386</c:v>
                </c:pt>
                <c:pt idx="10">
                  <c:v>435.68127183058937</c:v>
                </c:pt>
                <c:pt idx="11">
                  <c:v>448.35391733388707</c:v>
                </c:pt>
                <c:pt idx="12">
                  <c:v>544.82477572589289</c:v>
                </c:pt>
                <c:pt idx="13">
                  <c:v>564.90468856288794</c:v>
                </c:pt>
                <c:pt idx="14">
                  <c:v>614.82372516381383</c:v>
                </c:pt>
                <c:pt idx="15">
                  <c:v>679.61161982728527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64-4A75-8749-1E611E3D2A5D}"/>
            </c:ext>
          </c:extLst>
        </c:ser>
        <c:ser>
          <c:idx val="1"/>
          <c:order val="1"/>
          <c:tx>
            <c:strRef>
              <c:f>'5'!$D$23</c:f>
              <c:strCache>
                <c:ptCount val="1"/>
                <c:pt idx="0">
                  <c:v>Slovak Republic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'5'!$E$1:$T$1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'5'!$E$23:$T$23</c:f>
              <c:numCache>
                <c:formatCode>0</c:formatCode>
                <c:ptCount val="16"/>
                <c:pt idx="0">
                  <c:v>100</c:v>
                </c:pt>
                <c:pt idx="1">
                  <c:v>80.186607515297055</c:v>
                </c:pt>
                <c:pt idx="2">
                  <c:v>96.42436304318764</c:v>
                </c:pt>
                <c:pt idx="3">
                  <c:v>184.17886540504585</c:v>
                </c:pt>
                <c:pt idx="4">
                  <c:v>210.28808920238106</c:v>
                </c:pt>
                <c:pt idx="5">
                  <c:v>265.01986945500653</c:v>
                </c:pt>
                <c:pt idx="6">
                  <c:v>305.15081080195921</c:v>
                </c:pt>
                <c:pt idx="7">
                  <c:v>319.00496643191076</c:v>
                </c:pt>
                <c:pt idx="8">
                  <c:v>250.45145623671527</c:v>
                </c:pt>
                <c:pt idx="9">
                  <c:v>297.88712609193976</c:v>
                </c:pt>
                <c:pt idx="10">
                  <c:v>347.25934139998429</c:v>
                </c:pt>
                <c:pt idx="11">
                  <c:v>384.3389538982446</c:v>
                </c:pt>
                <c:pt idx="12">
                  <c:v>402.77049336220603</c:v>
                </c:pt>
                <c:pt idx="13">
                  <c:v>403.02773181059524</c:v>
                </c:pt>
                <c:pt idx="14">
                  <c:v>417.46191983143495</c:v>
                </c:pt>
                <c:pt idx="15">
                  <c:v>434.10299143064418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64-4A75-8749-1E611E3D2A5D}"/>
            </c:ext>
          </c:extLst>
        </c:ser>
        <c:ser>
          <c:idx val="2"/>
          <c:order val="2"/>
          <c:tx>
            <c:strRef>
              <c:f>'5'!$D$24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'5'!$E$1:$T$1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'5'!$E$24:$T$24</c:f>
              <c:numCache>
                <c:formatCode>0</c:formatCode>
                <c:ptCount val="16"/>
                <c:pt idx="0">
                  <c:v>100</c:v>
                </c:pt>
                <c:pt idx="1">
                  <c:v>104.59142350890134</c:v>
                </c:pt>
                <c:pt idx="2">
                  <c:v>111.14739694895715</c:v>
                </c:pt>
                <c:pt idx="3">
                  <c:v>123.18141095529221</c:v>
                </c:pt>
                <c:pt idx="4">
                  <c:v>148.27108582976877</c:v>
                </c:pt>
                <c:pt idx="5">
                  <c:v>181.37591450888164</c:v>
                </c:pt>
                <c:pt idx="6">
                  <c:v>211.62992544393418</c:v>
                </c:pt>
                <c:pt idx="7">
                  <c:v>242.47975336829231</c:v>
                </c:pt>
                <c:pt idx="8">
                  <c:v>205.70128745998218</c:v>
                </c:pt>
                <c:pt idx="9">
                  <c:v>252.19737243423594</c:v>
                </c:pt>
                <c:pt idx="10">
                  <c:v>281.99152249668697</c:v>
                </c:pt>
                <c:pt idx="11">
                  <c:v>301.36063312155426</c:v>
                </c:pt>
                <c:pt idx="12">
                  <c:v>318.35659042182448</c:v>
                </c:pt>
                <c:pt idx="13">
                  <c:v>340.04820883201211</c:v>
                </c:pt>
                <c:pt idx="14">
                  <c:v>370.70044321384421</c:v>
                </c:pt>
                <c:pt idx="15">
                  <c:v>387.35643876818739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64-4A75-8749-1E611E3D2A5D}"/>
            </c:ext>
          </c:extLst>
        </c:ser>
        <c:ser>
          <c:idx val="3"/>
          <c:order val="3"/>
          <c:tx>
            <c:strRef>
              <c:f>'5'!$D$25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'5'!$E$1:$T$1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'5'!$E$25:$T$25</c:f>
              <c:numCache>
                <c:formatCode>0</c:formatCode>
                <c:ptCount val="16"/>
                <c:pt idx="0">
                  <c:v>100</c:v>
                </c:pt>
                <c:pt idx="1">
                  <c:v>107.07357846470281</c:v>
                </c:pt>
                <c:pt idx="2">
                  <c:v>112.52904190483154</c:v>
                </c:pt>
                <c:pt idx="3">
                  <c:v>150.51258282903029</c:v>
                </c:pt>
                <c:pt idx="4">
                  <c:v>184.73039418142429</c:v>
                </c:pt>
                <c:pt idx="5">
                  <c:v>219.6828513456056</c:v>
                </c:pt>
                <c:pt idx="6">
                  <c:v>250.28266828151843</c:v>
                </c:pt>
                <c:pt idx="7">
                  <c:v>277.8706203136914</c:v>
                </c:pt>
                <c:pt idx="8">
                  <c:v>237.45411168072076</c:v>
                </c:pt>
                <c:pt idx="9">
                  <c:v>281.45565974738895</c:v>
                </c:pt>
                <c:pt idx="10">
                  <c:v>318.5023461749571</c:v>
                </c:pt>
                <c:pt idx="11">
                  <c:v>335.62374260079406</c:v>
                </c:pt>
                <c:pt idx="12">
                  <c:v>330.04804755162149</c:v>
                </c:pt>
                <c:pt idx="13">
                  <c:v>351.92589244304327</c:v>
                </c:pt>
                <c:pt idx="14">
                  <c:v>370.6103057683124</c:v>
                </c:pt>
                <c:pt idx="15">
                  <c:v>381.35007090230874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64-4A75-8749-1E611E3D2A5D}"/>
            </c:ext>
          </c:extLst>
        </c:ser>
        <c:ser>
          <c:idx val="4"/>
          <c:order val="4"/>
          <c:tx>
            <c:strRef>
              <c:f>'5'!$D$26</c:f>
              <c:strCache>
                <c:ptCount val="1"/>
                <c:pt idx="0">
                  <c:v>Bulgaria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'5'!$E$1:$T$1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'5'!$E$26:$T$26</c:f>
              <c:numCache>
                <c:formatCode>0</c:formatCode>
                <c:ptCount val="16"/>
                <c:pt idx="0">
                  <c:v>100</c:v>
                </c:pt>
                <c:pt idx="1">
                  <c:v>98.562302451764367</c:v>
                </c:pt>
                <c:pt idx="2">
                  <c:v>109.5037214409686</c:v>
                </c:pt>
                <c:pt idx="3">
                  <c:v>138.49361609523848</c:v>
                </c:pt>
                <c:pt idx="4">
                  <c:v>160.49054571186292</c:v>
                </c:pt>
                <c:pt idx="5">
                  <c:v>200.67460758284165</c:v>
                </c:pt>
                <c:pt idx="6">
                  <c:v>237.11293076969503</c:v>
                </c:pt>
                <c:pt idx="7">
                  <c:v>255.79398211666481</c:v>
                </c:pt>
                <c:pt idx="8">
                  <c:v>206.1106701204111</c:v>
                </c:pt>
                <c:pt idx="9">
                  <c:v>235.85922089841884</c:v>
                </c:pt>
                <c:pt idx="10">
                  <c:v>302.09789870256719</c:v>
                </c:pt>
                <c:pt idx="11">
                  <c:v>314.15694013568339</c:v>
                </c:pt>
                <c:pt idx="12">
                  <c:v>334.76738395814442</c:v>
                </c:pt>
                <c:pt idx="13">
                  <c:v>342.76170740547991</c:v>
                </c:pt>
                <c:pt idx="14">
                  <c:v>356.84706193196098</c:v>
                </c:pt>
                <c:pt idx="15">
                  <c:v>379.28640092548181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064-4A75-8749-1E611E3D2A5D}"/>
            </c:ext>
          </c:extLst>
        </c:ser>
        <c:ser>
          <c:idx val="5"/>
          <c:order val="5"/>
          <c:tx>
            <c:strRef>
              <c:f>'5'!$D$27</c:f>
              <c:strCache>
                <c:ptCount val="1"/>
                <c:pt idx="0">
                  <c:v>NMS</c:v>
                </c:pt>
              </c:strCache>
            </c:strRef>
          </c:tx>
          <c:spPr>
            <a:ln w="50800" cap="rnd" cmpd="sng">
              <a:solidFill>
                <a:schemeClr val="bg2">
                  <a:lumMod val="2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'5'!$E$1:$T$1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'5'!$E$27:$T$27</c:f>
              <c:numCache>
                <c:formatCode>0</c:formatCode>
                <c:ptCount val="16"/>
                <c:pt idx="0">
                  <c:v>100</c:v>
                </c:pt>
                <c:pt idx="1">
                  <c:v>103.06768214067243</c:v>
                </c:pt>
                <c:pt idx="2">
                  <c:v>109.6917561812875</c:v>
                </c:pt>
                <c:pt idx="3">
                  <c:v>137.72703946366673</c:v>
                </c:pt>
                <c:pt idx="4">
                  <c:v>162.62674406428971</c:v>
                </c:pt>
                <c:pt idx="5">
                  <c:v>196.0758127431136</c:v>
                </c:pt>
                <c:pt idx="6">
                  <c:v>227.10056175036891</c:v>
                </c:pt>
                <c:pt idx="7">
                  <c:v>251.07851847217094</c:v>
                </c:pt>
                <c:pt idx="8">
                  <c:v>208.86787851381879</c:v>
                </c:pt>
                <c:pt idx="9">
                  <c:v>247.91370081290972</c:v>
                </c:pt>
                <c:pt idx="10">
                  <c:v>279.7796678894058</c:v>
                </c:pt>
                <c:pt idx="11">
                  <c:v>293.49518490554937</c:v>
                </c:pt>
                <c:pt idx="12">
                  <c:v>301.96284712997164</c:v>
                </c:pt>
                <c:pt idx="13">
                  <c:v>318.3542643139404</c:v>
                </c:pt>
                <c:pt idx="14">
                  <c:v>339.96955348579803</c:v>
                </c:pt>
                <c:pt idx="15">
                  <c:v>352.64892181511851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064-4A75-8749-1E611E3D2A5D}"/>
            </c:ext>
          </c:extLst>
        </c:ser>
        <c:ser>
          <c:idx val="6"/>
          <c:order val="6"/>
          <c:tx>
            <c:strRef>
              <c:f>'5'!$D$28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'5'!$E$1:$T$1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'5'!$E$28:$T$28</c:f>
              <c:numCache>
                <c:formatCode>0</c:formatCode>
                <c:ptCount val="16"/>
                <c:pt idx="0">
                  <c:v>100</c:v>
                </c:pt>
                <c:pt idx="1">
                  <c:v>106.79820056388631</c:v>
                </c:pt>
                <c:pt idx="2">
                  <c:v>110.66125970426334</c:v>
                </c:pt>
                <c:pt idx="3">
                  <c:v>130.53989009421454</c:v>
                </c:pt>
                <c:pt idx="4">
                  <c:v>149.06089080042938</c:v>
                </c:pt>
                <c:pt idx="5">
                  <c:v>173.54569453189913</c:v>
                </c:pt>
                <c:pt idx="6">
                  <c:v>202.46846462664215</c:v>
                </c:pt>
                <c:pt idx="7">
                  <c:v>223.47611391295388</c:v>
                </c:pt>
                <c:pt idx="8">
                  <c:v>182.66558860157517</c:v>
                </c:pt>
                <c:pt idx="9">
                  <c:v>210.08462102347733</c:v>
                </c:pt>
                <c:pt idx="10">
                  <c:v>228.46276081750707</c:v>
                </c:pt>
                <c:pt idx="11">
                  <c:v>223.73345693423082</c:v>
                </c:pt>
                <c:pt idx="12">
                  <c:v>226.9503856294898</c:v>
                </c:pt>
                <c:pt idx="13">
                  <c:v>240.68126184735274</c:v>
                </c:pt>
                <c:pt idx="14">
                  <c:v>259.83427552424712</c:v>
                </c:pt>
                <c:pt idx="15">
                  <c:v>264.84586348047924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064-4A75-8749-1E611E3D2A5D}"/>
            </c:ext>
          </c:extLst>
        </c:ser>
        <c:ser>
          <c:idx val="7"/>
          <c:order val="7"/>
          <c:tx>
            <c:strRef>
              <c:f>'5'!$D$29</c:f>
              <c:strCache>
                <c:ptCount val="1"/>
                <c:pt idx="0">
                  <c:v>Slovenia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'5'!$E$1:$T$1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'5'!$E$29:$T$29</c:f>
              <c:numCache>
                <c:formatCode>0</c:formatCode>
                <c:ptCount val="16"/>
                <c:pt idx="0">
                  <c:v>100</c:v>
                </c:pt>
                <c:pt idx="1">
                  <c:v>107.26460150539265</c:v>
                </c:pt>
                <c:pt idx="2">
                  <c:v>110.09687782306985</c:v>
                </c:pt>
                <c:pt idx="3">
                  <c:v>124.60599932507048</c:v>
                </c:pt>
                <c:pt idx="4">
                  <c:v>141.12498160592537</c:v>
                </c:pt>
                <c:pt idx="5">
                  <c:v>165.65128992134674</c:v>
                </c:pt>
                <c:pt idx="6">
                  <c:v>191.89414787443175</c:v>
                </c:pt>
                <c:pt idx="7">
                  <c:v>200.2976578877489</c:v>
                </c:pt>
                <c:pt idx="8">
                  <c:v>164.67982253098523</c:v>
                </c:pt>
                <c:pt idx="9">
                  <c:v>185.24631764126121</c:v>
                </c:pt>
                <c:pt idx="10">
                  <c:v>206.55170976539631</c:v>
                </c:pt>
                <c:pt idx="11">
                  <c:v>209.93435347934565</c:v>
                </c:pt>
                <c:pt idx="12">
                  <c:v>215.06035518775377</c:v>
                </c:pt>
                <c:pt idx="13">
                  <c:v>226.87000045733453</c:v>
                </c:pt>
                <c:pt idx="14">
                  <c:v>237.98714499440194</c:v>
                </c:pt>
                <c:pt idx="15">
                  <c:v>249.90611393120355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064-4A75-8749-1E611E3D2A5D}"/>
            </c:ext>
          </c:extLst>
        </c:ser>
        <c:ser>
          <c:idx val="8"/>
          <c:order val="8"/>
          <c:tx>
            <c:strRef>
              <c:f>'5'!$D$30</c:f>
              <c:strCache>
                <c:ptCount val="1"/>
                <c:pt idx="0">
                  <c:v>Croatia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'5'!$E$1:$T$1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'5'!$E$30:$T$30</c:f>
              <c:numCache>
                <c:formatCode>0</c:formatCode>
                <c:ptCount val="16"/>
                <c:pt idx="0">
                  <c:v>100</c:v>
                </c:pt>
                <c:pt idx="1">
                  <c:v>108.00503333104214</c:v>
                </c:pt>
                <c:pt idx="2">
                  <c:v>126.28809291638368</c:v>
                </c:pt>
                <c:pt idx="3">
                  <c:v>136.50940985236443</c:v>
                </c:pt>
                <c:pt idx="4">
                  <c:v>148.08862825620898</c:v>
                </c:pt>
                <c:pt idx="5">
                  <c:v>166.2715520884631</c:v>
                </c:pt>
                <c:pt idx="6">
                  <c:v>177.88861317908999</c:v>
                </c:pt>
                <c:pt idx="7">
                  <c:v>193.64397534416068</c:v>
                </c:pt>
                <c:pt idx="8">
                  <c:v>161.94757651015678</c:v>
                </c:pt>
                <c:pt idx="9">
                  <c:v>174.67281137903936</c:v>
                </c:pt>
                <c:pt idx="10">
                  <c:v>188.81678096577912</c:v>
                </c:pt>
                <c:pt idx="11">
                  <c:v>188.68994568915792</c:v>
                </c:pt>
                <c:pt idx="12">
                  <c:v>194.04104691586198</c:v>
                </c:pt>
                <c:pt idx="13">
                  <c:v>207.06218086566102</c:v>
                </c:pt>
                <c:pt idx="14">
                  <c:v>227.7883280045279</c:v>
                </c:pt>
                <c:pt idx="15">
                  <c:v>236.78155926790848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064-4A75-8749-1E611E3D2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3938159"/>
        <c:axId val="1436879583"/>
      </c:lineChart>
      <c:catAx>
        <c:axId val="1443938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36879583"/>
        <c:crosses val="autoZero"/>
        <c:auto val="1"/>
        <c:lblAlgn val="ctr"/>
        <c:lblOffset val="100"/>
        <c:noMultiLvlLbl val="0"/>
      </c:catAx>
      <c:valAx>
        <c:axId val="1436879583"/>
        <c:scaling>
          <c:orientation val="minMax"/>
          <c:max val="7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43938159"/>
        <c:crosses val="autoZero"/>
        <c:crossBetween val="between"/>
        <c:majorUnit val="100"/>
        <c:minorUnit val="5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576950960587775"/>
          <c:y val="0.23352823340469417"/>
          <c:w val="0.209638687056486"/>
          <c:h val="0.71608902791412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sr-Latn-R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0.09263</cdr:x>
      <cdr:y>0.77719</cdr:y>
    </cdr:from>
    <cdr:to>
      <cdr:x>0.61814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A267402-E614-4C83-B1B0-2E4F865DF81B}"/>
            </a:ext>
          </a:extLst>
        </cdr:cNvPr>
        <cdr:cNvSpPr txBox="1"/>
      </cdr:nvSpPr>
      <cdr:spPr>
        <a:xfrm xmlns:a="http://schemas.openxmlformats.org/drawingml/2006/main">
          <a:off x="483504" y="3189600"/>
          <a:ext cx="2743199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r-Latn-R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0.82802</cdr:x>
      <cdr:y>0</cdr:y>
    </cdr:from>
    <cdr:to>
      <cdr:x>0.96012</cdr:x>
      <cdr:y>0.94778</cdr:y>
    </cdr:to>
    <cdr:pic>
      <cdr:nvPicPr>
        <cdr:cNvPr id="9" name="chart">
          <a:extLst xmlns:a="http://schemas.openxmlformats.org/drawingml/2006/main">
            <a:ext uri="{FF2B5EF4-FFF2-40B4-BE49-F238E27FC236}">
              <a16:creationId xmlns:a16="http://schemas.microsoft.com/office/drawing/2014/main" id="{0131A751-98A7-42F0-B578-4AFF33D435A6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1886" t="1240"/>
        <a:stretch xmlns:a="http://schemas.openxmlformats.org/drawingml/2006/main"/>
      </cdr:blipFill>
      <cdr:spPr>
        <a:xfrm xmlns:a="http://schemas.openxmlformats.org/drawingml/2006/main">
          <a:off x="9280980" y="-1650115"/>
          <a:ext cx="1480664" cy="363647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129FE6-992D-482C-9057-8FD2AB2804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FF2B0-CA55-4F51-8719-925B798D03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5E051-161C-4BF5-9CE5-E6B650F527F4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F6866-C0DD-4FDD-96AF-8570DA14B2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F3766-8B8A-4D5E-A1CA-A4F393806E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DB23D-06C1-4CB1-923B-D16F4B16A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98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2A45A-8E52-447C-8F95-DDBD35527C6A}" type="datetimeFigureOut">
              <a:rPr lang="sr-Latn-RS" smtClean="0"/>
              <a:t>25.10.2018.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5CA22-A6BA-4E85-946A-619547F44A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1335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5CA22-A6BA-4E85-946A-619547F44AEE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04350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5CA22-A6BA-4E85-946A-619547F44AEE}" type="slidenum">
              <a:rPr lang="sr-Latn-RS" smtClean="0"/>
              <a:t>10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13504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5CA22-A6BA-4E85-946A-619547F44AEE}" type="slidenum">
              <a:rPr lang="sr-Latn-RS" smtClean="0"/>
              <a:t>11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3274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5CA22-A6BA-4E85-946A-619547F44AEE}" type="slidenum">
              <a:rPr lang="sr-Latn-RS" smtClean="0"/>
              <a:t>12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35899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5CA22-A6BA-4E85-946A-619547F44AEE}" type="slidenum">
              <a:rPr lang="sr-Latn-RS" smtClean="0"/>
              <a:t>13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17421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5CA22-A6BA-4E85-946A-619547F44AEE}" type="slidenum">
              <a:rPr lang="sr-Latn-RS" smtClean="0"/>
              <a:t>14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76137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5CA22-A6BA-4E85-946A-619547F44AEE}" type="slidenum">
              <a:rPr lang="sr-Latn-RS" smtClean="0"/>
              <a:t>15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46278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5CA22-A6BA-4E85-946A-619547F44AEE}" type="slidenum">
              <a:rPr lang="sr-Latn-RS" smtClean="0"/>
              <a:t>16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61635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5CA22-A6BA-4E85-946A-619547F44AEE}" type="slidenum">
              <a:rPr lang="sr-Latn-RS" smtClean="0"/>
              <a:t>17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30014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5CA22-A6BA-4E85-946A-619547F44AEE}" type="slidenum">
              <a:rPr lang="sr-Latn-RS" smtClean="0"/>
              <a:t>18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83666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5CA22-A6BA-4E85-946A-619547F44AEE}" type="slidenum">
              <a:rPr lang="sr-Latn-RS" smtClean="0"/>
              <a:t>19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6697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5CA22-A6BA-4E85-946A-619547F44AEE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43782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5CA22-A6BA-4E85-946A-619547F44AEE}" type="slidenum">
              <a:rPr lang="sr-Latn-RS" smtClean="0"/>
              <a:t>20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5965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5CA22-A6BA-4E85-946A-619547F44AEE}" type="slidenum">
              <a:rPr lang="sr-Latn-RS" smtClean="0"/>
              <a:t>21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26183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5CA22-A6BA-4E85-946A-619547F44AEE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2228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5CA22-A6BA-4E85-946A-619547F44AEE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69865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5CA22-A6BA-4E85-946A-619547F44AEE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97095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5CA22-A6BA-4E85-946A-619547F44AEE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38874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5CA22-A6BA-4E85-946A-619547F44AEE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77237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5CA22-A6BA-4E85-946A-619547F44AEE}" type="slidenum">
              <a:rPr lang="sr-Latn-RS" smtClean="0"/>
              <a:t>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9462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5CA22-A6BA-4E85-946A-619547F44AEE}" type="slidenum">
              <a:rPr lang="sr-Latn-RS" smtClean="0"/>
              <a:t>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616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828C0-F156-4F7C-8E69-E01573F73C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95452" y="2229290"/>
            <a:ext cx="5472548" cy="2387600"/>
          </a:xfrm>
        </p:spPr>
        <p:txBody>
          <a:bodyPr anchor="b">
            <a:normAutofit/>
          </a:bodyPr>
          <a:lstStyle>
            <a:lvl1pPr algn="ctr">
              <a:defRPr sz="6200"/>
            </a:lvl1pPr>
          </a:lstStyle>
          <a:p>
            <a:r>
              <a:rPr lang="sr-Latn-RS" dirty="0"/>
              <a:t>PRESENTATION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B2EDD-DEE0-4919-9360-65A9AD118A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5451" y="4638737"/>
            <a:ext cx="5472548" cy="916935"/>
          </a:xfrm>
        </p:spPr>
        <p:txBody>
          <a:bodyPr>
            <a:normAutofit/>
          </a:bodyPr>
          <a:lstStyle>
            <a:lvl1pPr marL="0" indent="0" algn="ctr">
              <a:buNone/>
              <a:defRPr sz="37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 dirty="0"/>
              <a:t>Presentation Subtitle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5DBE7E-D0FE-43AA-9580-07539176BC92}"/>
              </a:ext>
            </a:extLst>
          </p:cNvPr>
          <p:cNvSpPr/>
          <p:nvPr userDrawn="1"/>
        </p:nvSpPr>
        <p:spPr>
          <a:xfrm>
            <a:off x="5029200" y="2215434"/>
            <a:ext cx="130975" cy="34095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AA9DEE-AF7A-449B-A931-B37325DB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8C9B-B370-4E78-8790-2A150A03484B}" type="datetime1">
              <a:rPr lang="en-US" smtClean="0"/>
              <a:t>10/25/2018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1408772-2487-4E9C-8A03-A2CBDF76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AEDE669-DE83-4521-B22D-494098EB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AFD-9191-49CF-B34C-EA70BBBCF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6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D44E-C0D9-48B1-8C27-1B602C7BF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7EA0C-BD6B-4A7B-8FB9-FF7E0C573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4DF4A-0866-4324-BAA6-01C54A9C0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AFAE-BFB0-43EA-870A-DAB1BEED1F6B}" type="datetime1">
              <a:rPr lang="en-US" smtClean="0"/>
              <a:t>10/25/2018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091F2-A507-4EF7-9D7B-4DB4EF6BF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C36BE-6E23-4561-A790-809740CE9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8BAFD-9191-49CF-B34C-EA70BBBCF7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725765-706F-4226-9319-C240104A408D}"/>
              </a:ext>
            </a:extLst>
          </p:cNvPr>
          <p:cNvSpPr/>
          <p:nvPr userDrawn="1"/>
        </p:nvSpPr>
        <p:spPr>
          <a:xfrm>
            <a:off x="845128" y="1501979"/>
            <a:ext cx="1051560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6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350D-B6D3-4FA8-A3E4-14ECFC12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4AF17-DDDD-41BB-8175-65144F602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15EF5-3A6E-4A29-9774-A4B94BBDE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82FFA-4053-4ADC-999E-4A641DE9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CA2-7DAB-478F-A107-C030731D3070}" type="datetime1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36D35-C1A9-405B-BD47-F696AFE69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85129-0996-4F2F-A1FC-1A2AD59B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AFD-9191-49CF-B34C-EA70BBBCF7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BE0B99-1268-49CE-B0E3-A7945DB946BE}"/>
              </a:ext>
            </a:extLst>
          </p:cNvPr>
          <p:cNvSpPr/>
          <p:nvPr userDrawn="1"/>
        </p:nvSpPr>
        <p:spPr>
          <a:xfrm>
            <a:off x="845128" y="1501979"/>
            <a:ext cx="1051560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5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ADDA7-5BCA-4DDB-80EA-02ECE06EF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89B6D-D359-4E33-B958-DADD28EE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F6A70-8CDA-48F2-BF86-2C0F7DFA3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646BC-0C11-4D3D-91BC-4048A67CA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CA56D-7317-4986-A658-623DD9520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40BFC9-3D89-436C-A3D1-B0B02A35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AE72-55E1-4D02-B6BE-17DC20004399}" type="datetime1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3F7F3C-3922-42A2-B006-0C84D8152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1E6828-E067-4D1A-97DE-48AD24B62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AFD-9191-49CF-B34C-EA70BBBCF7E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9E6FCD-B421-4DD0-841E-FCBBCA44D6D7}"/>
              </a:ext>
            </a:extLst>
          </p:cNvPr>
          <p:cNvSpPr/>
          <p:nvPr userDrawn="1"/>
        </p:nvSpPr>
        <p:spPr>
          <a:xfrm>
            <a:off x="845128" y="1501979"/>
            <a:ext cx="1051560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7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53514-33FA-497D-81FA-6833BE06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285423-729C-4F40-9360-31059D072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6333-4DFC-4DB9-AB6A-F625E2792C71}" type="datetime1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A6268-7B5E-4D7F-86AC-C18B7E110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58B96-7959-4E38-9E50-39CD0AF9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AFD-9191-49CF-B34C-EA70BBBCF7E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471D12-A4F9-4320-946E-EFCB34416B04}"/>
              </a:ext>
            </a:extLst>
          </p:cNvPr>
          <p:cNvSpPr/>
          <p:nvPr userDrawn="1"/>
        </p:nvSpPr>
        <p:spPr>
          <a:xfrm>
            <a:off x="845128" y="1501979"/>
            <a:ext cx="1051560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0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9863A7-2846-4966-81CA-74351856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2988-E4D2-424C-9031-85F677E3D398}" type="datetime1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CDB11-0C6D-4BBC-AF6A-5C2097EEC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F35B1-BFB2-4546-81CE-62C1D6EC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AFD-9191-49CF-B34C-EA70BBBCF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2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79EE2-9581-46AF-BB2B-04BCB0A3E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D8F3-5889-47BE-9C4F-036E4E004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AC27D-EA06-4542-8D35-6F84ACF2E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8AE67-9EC3-470C-B950-ABB565C7D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870-9EEC-469B-BCDF-DE920F24663C}" type="datetime1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815F0-D20C-4857-8693-D170B723D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73738-0656-423F-9277-E57861A2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AFD-9191-49CF-B34C-EA70BBBCF7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929B01-93BB-4528-8C09-DAEB24ACCCCE}"/>
              </a:ext>
            </a:extLst>
          </p:cNvPr>
          <p:cNvSpPr/>
          <p:nvPr userDrawn="1"/>
        </p:nvSpPr>
        <p:spPr>
          <a:xfrm>
            <a:off x="843106" y="2057400"/>
            <a:ext cx="3928919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2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7FAB2-67FE-474D-AF2E-2EFBB85C8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B7108-617D-47F3-917B-E0458EF62F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A5097-105F-4655-A624-5E1D92B14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A4D1C-1CD5-4598-BF64-271C41D9A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B61A-02FD-43FC-94B9-610BFB544797}" type="datetime1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A0418-7944-486C-B08A-2E6CC75F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28A7B-6918-4FD9-8A5C-53112244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AFD-9191-49CF-B34C-EA70BBBCF7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506EB2-970B-4F28-9D3B-D9D1DA72D964}"/>
              </a:ext>
            </a:extLst>
          </p:cNvPr>
          <p:cNvSpPr/>
          <p:nvPr userDrawn="1"/>
        </p:nvSpPr>
        <p:spPr>
          <a:xfrm>
            <a:off x="843106" y="2057400"/>
            <a:ext cx="3928919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9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58E377-6EE9-4621-AB97-BA260A121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9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39C4B-7D43-4A0A-A6FC-5C2E610B9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C3D00-D9A2-4618-9441-A54BC65E3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001FA-AC7A-407C-9FFB-9F3F2155ABD5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94C13-F1C6-455F-84BE-0D9B06A4A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C8F6C-AF3F-4835-BE97-B837D30CC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8BAFD-9191-49CF-B34C-EA70BBBCF7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8FD0DC-A0FA-4F6F-9FD4-5EF77A38CD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083" y="136525"/>
            <a:ext cx="1020737" cy="101961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DB78774-CE21-473C-BD0E-D8DE7B8A0A8F}"/>
              </a:ext>
            </a:extLst>
          </p:cNvPr>
          <p:cNvGrpSpPr/>
          <p:nvPr userDrawn="1"/>
        </p:nvGrpSpPr>
        <p:grpSpPr>
          <a:xfrm rot="2900729" flipV="1">
            <a:off x="10175467" y="5258458"/>
            <a:ext cx="3139049" cy="1915164"/>
            <a:chOff x="2593208" y="2677545"/>
            <a:chExt cx="3723385" cy="1607164"/>
          </a:xfrm>
        </p:grpSpPr>
        <p:sp>
          <p:nvSpPr>
            <p:cNvPr id="21" name="Flowchart: Decision 20">
              <a:extLst>
                <a:ext uri="{FF2B5EF4-FFF2-40B4-BE49-F238E27FC236}">
                  <a16:creationId xmlns:a16="http://schemas.microsoft.com/office/drawing/2014/main" id="{DB91CFF4-3697-46AC-B8D7-7DBCD2C1C2D6}"/>
                </a:ext>
              </a:extLst>
            </p:cNvPr>
            <p:cNvSpPr/>
            <p:nvPr/>
          </p:nvSpPr>
          <p:spPr>
            <a:xfrm rot="7243824">
              <a:off x="4610272" y="1789522"/>
              <a:ext cx="818298" cy="2594344"/>
            </a:xfrm>
            <a:prstGeom prst="flowChartDecision">
              <a:avLst/>
            </a:prstGeom>
            <a:solidFill>
              <a:srgbClr val="B0B0B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Decision 21">
              <a:extLst>
                <a:ext uri="{FF2B5EF4-FFF2-40B4-BE49-F238E27FC236}">
                  <a16:creationId xmlns:a16="http://schemas.microsoft.com/office/drawing/2014/main" id="{B3674873-4485-4631-BB66-2C54AAE11A7D}"/>
                </a:ext>
              </a:extLst>
            </p:cNvPr>
            <p:cNvSpPr/>
            <p:nvPr/>
          </p:nvSpPr>
          <p:spPr>
            <a:xfrm rot="4535856">
              <a:off x="3779769" y="2227563"/>
              <a:ext cx="734331" cy="2765312"/>
            </a:xfrm>
            <a:prstGeom prst="flowChartDecision">
              <a:avLst/>
            </a:prstGeom>
            <a:solidFill>
              <a:srgbClr val="B0B0B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Decision 22">
              <a:extLst>
                <a:ext uri="{FF2B5EF4-FFF2-40B4-BE49-F238E27FC236}">
                  <a16:creationId xmlns:a16="http://schemas.microsoft.com/office/drawing/2014/main" id="{D29A5B12-8EFD-4C97-A214-4EE2C8209CF1}"/>
                </a:ext>
              </a:extLst>
            </p:cNvPr>
            <p:cNvSpPr/>
            <p:nvPr/>
          </p:nvSpPr>
          <p:spPr>
            <a:xfrm rot="5722961">
              <a:off x="4084570" y="1883913"/>
              <a:ext cx="734331" cy="2765312"/>
            </a:xfrm>
            <a:prstGeom prst="flowChartDecision">
              <a:avLst/>
            </a:prstGeom>
            <a:solidFill>
              <a:srgbClr val="B0B0B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lowchart: Decision 23">
              <a:extLst>
                <a:ext uri="{FF2B5EF4-FFF2-40B4-BE49-F238E27FC236}">
                  <a16:creationId xmlns:a16="http://schemas.microsoft.com/office/drawing/2014/main" id="{D4536E14-1224-4C92-A8F1-948DD85D96B1}"/>
                </a:ext>
              </a:extLst>
            </p:cNvPr>
            <p:cNvSpPr/>
            <p:nvPr/>
          </p:nvSpPr>
          <p:spPr>
            <a:xfrm rot="3731307">
              <a:off x="3608698" y="2534888"/>
              <a:ext cx="734331" cy="2765312"/>
            </a:xfrm>
            <a:prstGeom prst="flowChartDecision">
              <a:avLst/>
            </a:prstGeom>
            <a:solidFill>
              <a:srgbClr val="B0B0B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41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565656"/>
          </a:solidFill>
          <a:latin typeface="+mj-lt"/>
          <a:ea typeface="+mj-ea"/>
          <a:cs typeface="+mj-cs"/>
        </a:defRPr>
      </a:lvl1pPr>
    </p:titleStyle>
    <p:bodyStyle>
      <a:lvl1pPr marL="571500" indent="-5715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1"/>
        </a:buBlip>
        <a:defRPr sz="32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1EDBF-B93C-4670-8C6B-9AA16590C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5450" y="2238376"/>
            <a:ext cx="6793349" cy="3367306"/>
          </a:xfrm>
        </p:spPr>
        <p:txBody>
          <a:bodyPr anchor="ctr">
            <a:noAutofit/>
          </a:bodyPr>
          <a:lstStyle/>
          <a:p>
            <a:pPr algn="l"/>
            <a:r>
              <a:rPr lang="sr-Latn-RS" sz="5400" dirty="0"/>
              <a:t>Prilike i izazovi </a:t>
            </a:r>
            <a:br>
              <a:rPr lang="sr-Latn-RS" sz="5400" dirty="0"/>
            </a:br>
            <a:r>
              <a:rPr lang="sr-Latn-RS" sz="5400" dirty="0"/>
              <a:t>nakon sporog </a:t>
            </a:r>
            <a:br>
              <a:rPr lang="sr-Latn-RS" sz="5400" dirty="0"/>
            </a:br>
            <a:r>
              <a:rPr lang="sr-Latn-RS" sz="5400" dirty="0"/>
              <a:t>ekonomskog oporavka </a:t>
            </a:r>
            <a:br>
              <a:rPr lang="sr-Latn-RS" sz="5400" dirty="0"/>
            </a:br>
            <a:r>
              <a:rPr lang="sr-Latn-RS" sz="5400" dirty="0"/>
              <a:t>(i transformacije):</a:t>
            </a:r>
            <a:br>
              <a:rPr lang="sr-Latn-RS" sz="5400" b="1" dirty="0"/>
            </a:br>
            <a:r>
              <a:rPr lang="sr-Latn-RS" sz="5400" b="1" dirty="0"/>
              <a:t>slučaj Srbije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621F0-143E-4C6E-94FC-EE095C3F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B5C8BAFD-9191-49CF-B34C-EA70BBBCF7E7}" type="slidenum">
              <a:rPr lang="en-US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fld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A close up of a wheel&#10;&#10;Description generated with high confidence">
            <a:extLst>
              <a:ext uri="{FF2B5EF4-FFF2-40B4-BE49-F238E27FC236}">
                <a16:creationId xmlns:a16="http://schemas.microsoft.com/office/drawing/2014/main" id="{59A0CFD9-01A6-489D-83A6-F80AFD2A865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238376"/>
            <a:ext cx="4292600" cy="33673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8CD6F2D-C49A-4581-99B2-25DB207A5B86}"/>
              </a:ext>
            </a:extLst>
          </p:cNvPr>
          <p:cNvSpPr txBox="1">
            <a:spLocks/>
          </p:cNvSpPr>
          <p:nvPr/>
        </p:nvSpPr>
        <p:spPr>
          <a:xfrm>
            <a:off x="571500" y="6264275"/>
            <a:ext cx="378344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00" b="1" kern="1200">
                <a:solidFill>
                  <a:srgbClr val="565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000" dirty="0"/>
              <a:t>25.10.2018, Ekonomski fakultet</a:t>
            </a: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658B21-969F-4894-A4A5-B3B5E3EAA13F}"/>
              </a:ext>
            </a:extLst>
          </p:cNvPr>
          <p:cNvSpPr txBox="1">
            <a:spLocks/>
          </p:cNvSpPr>
          <p:nvPr/>
        </p:nvSpPr>
        <p:spPr>
          <a:xfrm>
            <a:off x="571500" y="5807075"/>
            <a:ext cx="378344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00" b="1" kern="1200">
                <a:solidFill>
                  <a:srgbClr val="565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400" dirty="0"/>
              <a:t>Kori Udovički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31570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FFBB-5312-40C6-8A56-B8A51870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3181"/>
            <a:ext cx="7867652" cy="1325563"/>
          </a:xfrm>
        </p:spPr>
        <p:txBody>
          <a:bodyPr>
            <a:noAutofit/>
          </a:bodyPr>
          <a:lstStyle/>
          <a:p>
            <a:r>
              <a:rPr lang="pl-PL" dirty="0"/>
              <a:t>Ipak, izvoz je dostigao 50% BDP-a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40BD9F-5BC4-47D1-9AB2-0AE9CC3BDB9A}"/>
              </a:ext>
            </a:extLst>
          </p:cNvPr>
          <p:cNvSpPr txBox="1">
            <a:spLocks/>
          </p:cNvSpPr>
          <p:nvPr/>
        </p:nvSpPr>
        <p:spPr>
          <a:xfrm>
            <a:off x="8705851" y="229856"/>
            <a:ext cx="2133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565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sz="3200" dirty="0"/>
              <a:t>Iako mala – značajna/ 2</a:t>
            </a:r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7196F1-388C-4E45-A27F-8737CA9C6862}"/>
              </a:ext>
            </a:extLst>
          </p:cNvPr>
          <p:cNvSpPr/>
          <p:nvPr/>
        </p:nvSpPr>
        <p:spPr>
          <a:xfrm>
            <a:off x="943429" y="5581649"/>
            <a:ext cx="10410371" cy="1276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571500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Izvoz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roba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usluga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već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17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godina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raste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brže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od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konkurencije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Učešće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izvoza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BDPu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više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nego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udvostručilo</a:t>
            </a:r>
            <a:br>
              <a:rPr lang="sr-Latn-R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sr-Latn-R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verovatno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prenaglašeno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usled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greške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merenju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BDPa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24B0EC48-B0D9-4A94-8D85-5DB7B123A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161628"/>
              </p:ext>
            </p:extLst>
          </p:nvPr>
        </p:nvGraphicFramePr>
        <p:xfrm>
          <a:off x="491671" y="1650115"/>
          <a:ext cx="11208658" cy="383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A3E0FC5B-4DD1-4D0A-A7B9-ABB4D55660DF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8BAFD-9191-49CF-B34C-EA70BBBCF7E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150BFB-21B0-4096-BBED-5AF4A84BA18B}"/>
              </a:ext>
            </a:extLst>
          </p:cNvPr>
          <p:cNvSpPr/>
          <p:nvPr/>
        </p:nvSpPr>
        <p:spPr>
          <a:xfrm>
            <a:off x="1114121" y="4389862"/>
            <a:ext cx="13163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Izvor: UN Comtrade</a:t>
            </a:r>
          </a:p>
        </p:txBody>
      </p:sp>
    </p:spTree>
    <p:extLst>
      <p:ext uri="{BB962C8B-B14F-4D97-AF65-F5344CB8AC3E}">
        <p14:creationId xmlns:p14="http://schemas.microsoft.com/office/powerpoint/2010/main" val="3084728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FFBB-5312-40C6-8A56-B8A51870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3181"/>
            <a:ext cx="7867652" cy="1325563"/>
          </a:xfrm>
        </p:spPr>
        <p:txBody>
          <a:bodyPr>
            <a:noAutofit/>
          </a:bodyPr>
          <a:lstStyle/>
          <a:p>
            <a:r>
              <a:rPr lang="pl-PL" dirty="0"/>
              <a:t>Konkurentan izvoz </a:t>
            </a:r>
            <a:br>
              <a:rPr lang="pl-PL" dirty="0"/>
            </a:br>
            <a:r>
              <a:rPr lang="pl-PL" dirty="0"/>
              <a:t>(ubrzaće i ukupni privredni rast)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275E46-B44D-45F4-A30F-F8568D564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2442"/>
            <a:ext cx="11353801" cy="5195557"/>
          </a:xfrm>
        </p:spPr>
        <p:txBody>
          <a:bodyPr anchor="t"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RS" dirty="0"/>
              <a:t>„Konkurentan“ izvoz je onaj koji uvećava tržišno učešće</a:t>
            </a:r>
            <a:br>
              <a:rPr lang="sr-Latn-RS" dirty="0"/>
            </a:br>
            <a:r>
              <a:rPr lang="sr-Latn-RS" sz="2400" i="1" dirty="0"/>
              <a:t>(meri se za </a:t>
            </a:r>
            <a:r>
              <a:rPr lang="sr-Latn-RS" sz="2400" i="1" u="sng" dirty="0"/>
              <a:t>svaki proizvod </a:t>
            </a:r>
            <a:r>
              <a:rPr lang="sr-Latn-RS" sz="2400" i="1" dirty="0"/>
              <a:t>na </a:t>
            </a:r>
            <a:r>
              <a:rPr lang="sr-Latn-RS" sz="2400" i="1" u="sng" dirty="0"/>
              <a:t>svakom tržištu</a:t>
            </a:r>
            <a:r>
              <a:rPr lang="sr-Latn-RS" sz="2400" i="1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RS" dirty="0"/>
              <a:t>Rast izvoza 11.5% godišnje (2009-2016)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RS" sz="2900" dirty="0"/>
              <a:t>75% </a:t>
            </a:r>
            <a:r>
              <a:rPr lang="sr-Latn-RS" sz="2900" dirty="0">
                <a:sym typeface="Wingdings" panose="05000000000000000000" pitchFamily="2" charset="2"/>
              </a:rPr>
              <a:t></a:t>
            </a:r>
            <a:r>
              <a:rPr lang="sr-Latn-RS" sz="2900" dirty="0"/>
              <a:t> rast konkurentnosti</a:t>
            </a:r>
            <a:endParaRPr lang="en-US" sz="2900" dirty="0"/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900" dirty="0"/>
              <a:t>25% </a:t>
            </a:r>
            <a:r>
              <a:rPr lang="sr-Latn-RS" sz="2900" dirty="0">
                <a:sym typeface="Wingdings" panose="05000000000000000000" pitchFamily="2" charset="2"/>
              </a:rPr>
              <a:t></a:t>
            </a:r>
            <a:r>
              <a:rPr lang="en-US" sz="2900" dirty="0">
                <a:sym typeface="Wingdings" panose="05000000000000000000" pitchFamily="2" charset="2"/>
              </a:rPr>
              <a:t> </a:t>
            </a:r>
            <a:r>
              <a:rPr lang="en-US" sz="2900" dirty="0" err="1">
                <a:sym typeface="Wingdings" panose="05000000000000000000" pitchFamily="2" charset="2"/>
              </a:rPr>
              <a:t>rast</a:t>
            </a:r>
            <a:r>
              <a:rPr lang="en-US" sz="2900" dirty="0">
                <a:sym typeface="Wingdings" panose="05000000000000000000" pitchFamily="2" charset="2"/>
              </a:rPr>
              <a:t> tr</a:t>
            </a:r>
            <a:r>
              <a:rPr lang="sr-Latn-RS" sz="2900" dirty="0">
                <a:sym typeface="Wingdings" panose="05000000000000000000" pitchFamily="2" charset="2"/>
              </a:rPr>
              <a:t>žišta</a:t>
            </a:r>
            <a:endParaRPr lang="sr-Latn-RS" sz="29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RS" dirty="0"/>
              <a:t>Od ukupnog rasta izvoza (11.5% godišnje u periodu2009 --2016),</a:t>
            </a:r>
            <a:br>
              <a:rPr lang="sr-Latn-RS" dirty="0"/>
            </a:br>
            <a:r>
              <a:rPr lang="sr-Latn-RS" dirty="0"/>
              <a:t>čak </a:t>
            </a:r>
            <a:r>
              <a:rPr lang="sr-Latn-RS" b="1" dirty="0"/>
              <a:t>75%</a:t>
            </a:r>
            <a:r>
              <a:rPr lang="sr-Latn-RS" dirty="0"/>
              <a:t> je ostvareno zahvaljujući efektu konkurentnosti („</a:t>
            </a:r>
            <a:r>
              <a:rPr lang="sr-Latn-RS" i="1" dirty="0"/>
              <a:t>osvajanju trž učešća“</a:t>
            </a:r>
            <a:r>
              <a:rPr lang="sr-Latn-R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RS" dirty="0"/>
              <a:t>Konkurentnost pozitivna kod: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RS" sz="2900" dirty="0"/>
              <a:t>60% proizvoda (od 1.024)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RS" sz="2900" dirty="0"/>
              <a:t>75% izvoznih tržišta (od 139)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RS" dirty="0"/>
              <a:t>Rast izvoza ubrzao u 2017 (+12%)</a:t>
            </a:r>
            <a:br>
              <a:rPr lang="sr-Latn-RS" dirty="0"/>
            </a:br>
            <a:r>
              <a:rPr lang="sr-Latn-RS" i="1" dirty="0"/>
              <a:t>(Ali u 2018 se uočava usporenje (+8% y-o-y) ?)	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endParaRPr lang="sr-Latn-RS" i="1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A5D217F-41AD-49D0-AA1E-ED75DE3C0075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8BAFD-9191-49CF-B34C-EA70BBBCF7E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6DABCD-F8E2-4DC4-94C9-BFD872DBFDC9}"/>
              </a:ext>
            </a:extLst>
          </p:cNvPr>
          <p:cNvSpPr txBox="1">
            <a:spLocks/>
          </p:cNvSpPr>
          <p:nvPr/>
        </p:nvSpPr>
        <p:spPr>
          <a:xfrm>
            <a:off x="8013700" y="229856"/>
            <a:ext cx="28257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565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sz="2800" dirty="0"/>
              <a:t>Snaga – konkurentnost/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75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FFBB-5312-40C6-8A56-B8A51870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3181"/>
            <a:ext cx="7124701" cy="1325563"/>
          </a:xfrm>
        </p:spPr>
        <p:txBody>
          <a:bodyPr>
            <a:noAutofit/>
          </a:bodyPr>
          <a:lstStyle/>
          <a:p>
            <a:r>
              <a:rPr lang="pl-PL" dirty="0"/>
              <a:t>Značajna diverzifikacija: snažna konkurentnost na širokom polju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40BD9F-5BC4-47D1-9AB2-0AE9CC3BDB9A}"/>
              </a:ext>
            </a:extLst>
          </p:cNvPr>
          <p:cNvSpPr txBox="1">
            <a:spLocks/>
          </p:cNvSpPr>
          <p:nvPr/>
        </p:nvSpPr>
        <p:spPr>
          <a:xfrm>
            <a:off x="7962900" y="229856"/>
            <a:ext cx="28765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565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sz="2800" dirty="0"/>
              <a:t>Snaga – konkurentnost/ 2</a:t>
            </a:r>
            <a:endParaRPr lang="en-US" sz="2800" dirty="0"/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C1BF18E7-9803-4600-B879-3DCB2549D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345" y="5533653"/>
            <a:ext cx="6345382" cy="40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80%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sr-Latn-R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 </a:t>
            </a:r>
            <a:r>
              <a:rPr lang="sr-Latn-RS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efers</a:t>
            </a:r>
            <a:r>
              <a:rPr lang="sr-Latn-R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privatized firms</a:t>
            </a:r>
            <a:endParaRPr lang="sr-Latn-R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F17B78A-BCA6-43D1-94B3-24B72C564356}"/>
              </a:ext>
            </a:extLst>
          </p:cNvPr>
          <p:cNvSpPr txBox="1">
            <a:spLocks/>
          </p:cNvSpPr>
          <p:nvPr/>
        </p:nvSpPr>
        <p:spPr>
          <a:xfrm>
            <a:off x="838200" y="1720437"/>
            <a:ext cx="10522527" cy="3617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37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b="0" i="1" dirty="0"/>
              <a:t>Broj industrija prema % doprinosa rasta tržišnog učešća u ukupnom rastu izvoza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A7AA892-11EE-46DF-BA9B-C68DFAF006C2}"/>
              </a:ext>
            </a:extLst>
          </p:cNvPr>
          <p:cNvSpPr txBox="1">
            <a:spLocks/>
          </p:cNvSpPr>
          <p:nvPr/>
        </p:nvSpPr>
        <p:spPr>
          <a:xfrm>
            <a:off x="838200" y="3884174"/>
            <a:ext cx="10522527" cy="428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37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i="1" dirty="0"/>
              <a:t>….</a:t>
            </a:r>
            <a:r>
              <a:rPr lang="sr-Latn-RS" sz="2400" b="0" i="1" dirty="0"/>
              <a:t>sa tri široke grupe proizvoda koje su bile naročito konkurentne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166BB7C-84C0-4CA2-B53B-ADB71385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638534"/>
              </p:ext>
            </p:extLst>
          </p:nvPr>
        </p:nvGraphicFramePr>
        <p:xfrm>
          <a:off x="1498605" y="4274946"/>
          <a:ext cx="8959845" cy="2544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5653">
                  <a:extLst>
                    <a:ext uri="{9D8B030D-6E8A-4147-A177-3AD203B41FA5}">
                      <a16:colId xmlns:a16="http://schemas.microsoft.com/office/drawing/2014/main" val="2535007328"/>
                    </a:ext>
                  </a:extLst>
                </a:gridCol>
                <a:gridCol w="1792096">
                  <a:extLst>
                    <a:ext uri="{9D8B030D-6E8A-4147-A177-3AD203B41FA5}">
                      <a16:colId xmlns:a16="http://schemas.microsoft.com/office/drawing/2014/main" val="453925293"/>
                    </a:ext>
                  </a:extLst>
                </a:gridCol>
                <a:gridCol w="1792096">
                  <a:extLst>
                    <a:ext uri="{9D8B030D-6E8A-4147-A177-3AD203B41FA5}">
                      <a16:colId xmlns:a16="http://schemas.microsoft.com/office/drawing/2014/main" val="2542969849"/>
                    </a:ext>
                  </a:extLst>
                </a:gridCol>
              </a:tblGrid>
              <a:tr h="81847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2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11781" marR="11781" marT="11781" marB="0" anchor="ctr">
                    <a:solidFill>
                      <a:srgbClr val="ACD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Exports Share</a:t>
                      </a:r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(%)</a:t>
                      </a:r>
                      <a:endParaRPr lang="en-U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solidFill>
                      <a:srgbClr val="ACD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Exports CAGR (15/09; %)</a:t>
                      </a:r>
                      <a:endParaRPr lang="sr-Latn-R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solidFill>
                      <a:srgbClr val="ACD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815516"/>
                  </a:ext>
                </a:extLst>
              </a:tr>
              <a:tr h="435330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Agribiznis</a:t>
                      </a:r>
                      <a:endParaRPr lang="en-U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2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16.3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2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11.2</a:t>
                      </a:r>
                    </a:p>
                  </a:txBody>
                  <a:tcPr marL="0" marR="171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828028"/>
                  </a:ext>
                </a:extLst>
              </a:tr>
              <a:tr h="818470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Visoko sofisticirane industrije i znanjem intenzivne („nevidljive“) usluge</a:t>
                      </a:r>
                      <a:endParaRPr lang="en-U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2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2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0" marR="171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504615"/>
                  </a:ext>
                </a:extLst>
              </a:tr>
              <a:tr h="472684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Industrije srednjeg nivoa tehnologije</a:t>
                      </a:r>
                      <a:endParaRPr lang="en-U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2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19.5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2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14.6</a:t>
                      </a:r>
                    </a:p>
                  </a:txBody>
                  <a:tcPr marL="0" marR="171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941227"/>
                  </a:ext>
                </a:extLst>
              </a:tr>
            </a:tbl>
          </a:graphicData>
        </a:graphic>
      </p:graphicFrame>
      <p:sp>
        <p:nvSpPr>
          <p:cNvPr id="20" name="Slide Number Placeholder 13">
            <a:extLst>
              <a:ext uri="{FF2B5EF4-FFF2-40B4-BE49-F238E27FC236}">
                <a16:creationId xmlns:a16="http://schemas.microsoft.com/office/drawing/2014/main" id="{0647F561-1EAA-4676-810C-97C625D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B5C8BAFD-9191-49CF-B34C-EA70BBBCF7E7}" type="slidenum">
              <a:rPr lang="en-US" smtClean="0"/>
              <a:t>12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ADC10F-83C4-4350-B343-001A4470AAAB}"/>
              </a:ext>
            </a:extLst>
          </p:cNvPr>
          <p:cNvSpPr/>
          <p:nvPr/>
        </p:nvSpPr>
        <p:spPr>
          <a:xfrm>
            <a:off x="0" y="6215746"/>
            <a:ext cx="1104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Izvor: PKS, APR; UN Comtrade</a:t>
            </a:r>
            <a:endParaRPr lang="sr-Latn-RS" sz="12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8700160-EB2B-4AF1-8A55-7C2D5E940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817942"/>
              </p:ext>
            </p:extLst>
          </p:nvPr>
        </p:nvGraphicFramePr>
        <p:xfrm>
          <a:off x="1498604" y="2082142"/>
          <a:ext cx="8959848" cy="15550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028">
                  <a:extLst>
                    <a:ext uri="{9D8B030D-6E8A-4147-A177-3AD203B41FA5}">
                      <a16:colId xmlns:a16="http://schemas.microsoft.com/office/drawing/2014/main" val="2535007328"/>
                    </a:ext>
                  </a:extLst>
                </a:gridCol>
                <a:gridCol w="1735955">
                  <a:extLst>
                    <a:ext uri="{9D8B030D-6E8A-4147-A177-3AD203B41FA5}">
                      <a16:colId xmlns:a16="http://schemas.microsoft.com/office/drawing/2014/main" val="453925293"/>
                    </a:ext>
                  </a:extLst>
                </a:gridCol>
                <a:gridCol w="1735955">
                  <a:extLst>
                    <a:ext uri="{9D8B030D-6E8A-4147-A177-3AD203B41FA5}">
                      <a16:colId xmlns:a16="http://schemas.microsoft.com/office/drawing/2014/main" val="2542969849"/>
                    </a:ext>
                  </a:extLst>
                </a:gridCol>
                <a:gridCol w="1735955">
                  <a:extLst>
                    <a:ext uri="{9D8B030D-6E8A-4147-A177-3AD203B41FA5}">
                      <a16:colId xmlns:a16="http://schemas.microsoft.com/office/drawing/2014/main" val="1081499730"/>
                    </a:ext>
                  </a:extLst>
                </a:gridCol>
                <a:gridCol w="1735955">
                  <a:extLst>
                    <a:ext uri="{9D8B030D-6E8A-4147-A177-3AD203B41FA5}">
                      <a16:colId xmlns:a16="http://schemas.microsoft.com/office/drawing/2014/main" val="1778907187"/>
                    </a:ext>
                  </a:extLst>
                </a:gridCol>
              </a:tblGrid>
              <a:tr h="388761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2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11781" marR="11781" marT="11781" marB="0" anchor="ctr">
                    <a:solidFill>
                      <a:srgbClr val="ACD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Ukupno</a:t>
                      </a:r>
                      <a:endParaRPr lang="en-U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solidFill>
                      <a:srgbClr val="ACD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&gt;70%</a:t>
                      </a:r>
                      <a:endParaRPr lang="sr-Latn-R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solidFill>
                      <a:srgbClr val="ACD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</a:t>
                      </a:r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40-69%</a:t>
                      </a:r>
                      <a:endParaRPr lang="sr-Latn-R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solidFill>
                      <a:srgbClr val="ACD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&lt;0</a:t>
                      </a:r>
                      <a:endParaRPr lang="sr-Latn-R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solidFill>
                      <a:srgbClr val="ACD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815516"/>
                  </a:ext>
                </a:extLst>
              </a:tr>
              <a:tr h="388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NACE 2-digit </a:t>
                      </a:r>
                      <a:endParaRPr lang="en-U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34</a:t>
                      </a:r>
                      <a:endParaRPr lang="sr-Latn-R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15</a:t>
                      </a:r>
                      <a:endParaRPr lang="sr-Latn-R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</a:t>
                      </a:r>
                      <a:endParaRPr lang="sr-Latn-R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sr-Latn-R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828028"/>
                  </a:ext>
                </a:extLst>
              </a:tr>
              <a:tr h="388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NACE 3-digit</a:t>
                      </a:r>
                      <a:endParaRPr lang="en-U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109</a:t>
                      </a:r>
                      <a:endParaRPr lang="sr-Latn-R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en-U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</a:t>
                      </a:r>
                      <a:endParaRPr lang="sr-Latn-R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sr-Latn-R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</a:t>
                      </a:r>
                      <a:endParaRPr lang="sr-Latn-R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504615"/>
                  </a:ext>
                </a:extLst>
              </a:tr>
              <a:tr h="388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SITC </a:t>
                      </a:r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en-U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4-digit</a:t>
                      </a:r>
                      <a:endParaRPr lang="en-U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1024</a:t>
                      </a:r>
                      <a:endParaRPr lang="sr-Latn-R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412</a:t>
                      </a:r>
                      <a:endParaRPr lang="sr-Latn-R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en-U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40</a:t>
                      </a:r>
                      <a:endParaRPr lang="sr-Latn-R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2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11781" marR="11781" marT="1178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941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37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FFBB-5312-40C6-8A56-B8A51870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3181"/>
            <a:ext cx="7124701" cy="1325563"/>
          </a:xfrm>
        </p:spPr>
        <p:txBody>
          <a:bodyPr>
            <a:noAutofit/>
          </a:bodyPr>
          <a:lstStyle/>
          <a:p>
            <a:r>
              <a:rPr lang="pl-PL" dirty="0"/>
              <a:t>Ipak, struktura „rasplinuta“, a za sada je to rast iz niskih osnova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40BD9F-5BC4-47D1-9AB2-0AE9CC3BDB9A}"/>
              </a:ext>
            </a:extLst>
          </p:cNvPr>
          <p:cNvSpPr txBox="1">
            <a:spLocks/>
          </p:cNvSpPr>
          <p:nvPr/>
        </p:nvSpPr>
        <p:spPr>
          <a:xfrm>
            <a:off x="8058150" y="229856"/>
            <a:ext cx="2781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565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sz="3200" dirty="0"/>
              <a:t>Slabost – rasplinutost / 1 </a:t>
            </a:r>
            <a:endParaRPr lang="en-US" sz="3200" dirty="0"/>
          </a:p>
        </p:txBody>
      </p:sp>
      <p:sp>
        <p:nvSpPr>
          <p:cNvPr id="20" name="Slide Number Placeholder 13">
            <a:extLst>
              <a:ext uri="{FF2B5EF4-FFF2-40B4-BE49-F238E27FC236}">
                <a16:creationId xmlns:a16="http://schemas.microsoft.com/office/drawing/2014/main" id="{0647F561-1EAA-4676-810C-97C625D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B5C8BAFD-9191-49CF-B34C-EA70BBBCF7E7}" type="slidenum">
              <a:rPr lang="en-US" smtClean="0"/>
              <a:t>13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02F838-DAA7-40E9-8D8A-48E0A7592F5C}"/>
              </a:ext>
            </a:extLst>
          </p:cNvPr>
          <p:cNvSpPr txBox="1">
            <a:spLocks/>
          </p:cNvSpPr>
          <p:nvPr/>
        </p:nvSpPr>
        <p:spPr>
          <a:xfrm>
            <a:off x="838200" y="1880242"/>
            <a:ext cx="10522527" cy="2113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37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3600" b="0" dirty="0"/>
              <a:t>Sastoji se od </a:t>
            </a:r>
            <a:r>
              <a:rPr lang="en-US" sz="3600" b="0" dirty="0"/>
              <a:t>“</a:t>
            </a:r>
            <a:r>
              <a:rPr lang="sr-Latn-RS" sz="3600" b="0" dirty="0"/>
              <a:t>svačeg po malo</a:t>
            </a:r>
            <a:r>
              <a:rPr lang="en-US" sz="3600" b="0" dirty="0"/>
              <a:t>”</a:t>
            </a:r>
            <a:endParaRPr lang="sr-Latn-RS" sz="3600" b="0" dirty="0"/>
          </a:p>
          <a:p>
            <a:pPr lvl="1">
              <a:spcBef>
                <a:spcPts val="1000"/>
              </a:spcBef>
            </a:pPr>
            <a:r>
              <a:rPr lang="sr-Latn-RS" sz="2800" dirty="0"/>
              <a:t>Mnogo proizvoda u malim iznosima</a:t>
            </a:r>
          </a:p>
          <a:p>
            <a:pPr lvl="1">
              <a:spcBef>
                <a:spcPts val="1000"/>
              </a:spcBef>
            </a:pPr>
            <a:r>
              <a:rPr lang="sr-Latn-RS" sz="2800" dirty="0"/>
              <a:t>Bez ogromnih izvoznika </a:t>
            </a:r>
            <a:r>
              <a:rPr lang="en-US" sz="2800" dirty="0"/>
              <a:t>(</a:t>
            </a:r>
            <a:r>
              <a:rPr lang="sr-Latn-RS" sz="2800" dirty="0"/>
              <a:t>samo</a:t>
            </a:r>
            <a:r>
              <a:rPr lang="en-US" sz="2800" dirty="0"/>
              <a:t> </a:t>
            </a:r>
            <a:r>
              <a:rPr lang="sr-Latn-RS" sz="2800" dirty="0"/>
              <a:t>Fiat </a:t>
            </a:r>
            <a:r>
              <a:rPr lang="en-US" sz="2800" dirty="0"/>
              <a:t>&gt; 1 </a:t>
            </a:r>
            <a:r>
              <a:rPr lang="sr-Latn-RS" sz="2800" dirty="0"/>
              <a:t>mlr EUR</a:t>
            </a:r>
            <a:r>
              <a:rPr lang="en-US" sz="2800" dirty="0"/>
              <a:t>)</a:t>
            </a:r>
            <a:endParaRPr lang="sr-Latn-RS" sz="2800" dirty="0"/>
          </a:p>
          <a:p>
            <a:pPr lvl="1">
              <a:spcBef>
                <a:spcPts val="1000"/>
              </a:spcBef>
            </a:pPr>
            <a:r>
              <a:rPr lang="sr-Latn-RS" sz="2800" dirty="0"/>
              <a:t>Svega 13 proizvoda </a:t>
            </a:r>
            <a:r>
              <a:rPr lang="en-US" sz="2800" dirty="0"/>
              <a:t>&gt;</a:t>
            </a:r>
            <a:r>
              <a:rPr lang="sr-Latn-RS" sz="2800" dirty="0"/>
              <a:t> </a:t>
            </a:r>
            <a:r>
              <a:rPr lang="en-US" sz="2800" dirty="0"/>
              <a:t>100 </a:t>
            </a:r>
            <a:r>
              <a:rPr lang="sr-Latn-RS" sz="2800" dirty="0"/>
              <a:t>mil EUR </a:t>
            </a:r>
            <a:r>
              <a:rPr lang="en-US" sz="2800" dirty="0"/>
              <a:t>(</a:t>
            </a:r>
            <a:r>
              <a:rPr lang="sr-Latn-RS" sz="2800" dirty="0"/>
              <a:t>svi ispod </a:t>
            </a:r>
            <a:r>
              <a:rPr lang="en-US" sz="2800" dirty="0"/>
              <a:t>&lt;</a:t>
            </a:r>
            <a:r>
              <a:rPr lang="sr-Latn-RS" sz="2800" dirty="0"/>
              <a:t> </a:t>
            </a:r>
            <a:r>
              <a:rPr lang="en-US" sz="2800" dirty="0"/>
              <a:t>400 </a:t>
            </a:r>
            <a:r>
              <a:rPr lang="sr-Latn-RS" sz="2800" dirty="0"/>
              <a:t>mil</a:t>
            </a:r>
            <a:r>
              <a:rPr lang="en-US" sz="2800" dirty="0"/>
              <a:t>)</a:t>
            </a:r>
            <a:endParaRPr lang="sr-Latn-RS" sz="2800" dirty="0"/>
          </a:p>
          <a:p>
            <a:pPr lvl="1">
              <a:spcBef>
                <a:spcPts val="1000"/>
              </a:spcBef>
            </a:pPr>
            <a:endParaRPr lang="en-US" sz="1200" dirty="0"/>
          </a:p>
          <a:p>
            <a:pPr marL="0" indent="0">
              <a:buNone/>
            </a:pPr>
            <a:r>
              <a:rPr lang="en-US" sz="2800" b="0" dirty="0"/>
              <a:t>	</a:t>
            </a:r>
            <a:r>
              <a:rPr lang="en-US" sz="2400" dirty="0"/>
              <a:t># </a:t>
            </a:r>
            <a:r>
              <a:rPr lang="sr-Latn-RS" sz="2400" dirty="0"/>
              <a:t>izvezenih proizvoda</a:t>
            </a:r>
            <a:r>
              <a:rPr lang="en-US" sz="2400" dirty="0"/>
              <a:t>, </a:t>
            </a:r>
            <a:r>
              <a:rPr lang="sr-Latn-RS" sz="2400" dirty="0"/>
              <a:t>od </a:t>
            </a:r>
            <a:r>
              <a:rPr lang="en-US" sz="2400" dirty="0"/>
              <a:t>1024</a:t>
            </a:r>
            <a:endParaRPr lang="sr-Latn-RS" sz="2800" dirty="0"/>
          </a:p>
          <a:p>
            <a:endParaRPr lang="sr-Latn-RS" sz="36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AE98E8-D8BA-418D-A34C-84C188D01FC1}"/>
              </a:ext>
            </a:extLst>
          </p:cNvPr>
          <p:cNvSpPr txBox="1">
            <a:spLocks/>
          </p:cNvSpPr>
          <p:nvPr/>
        </p:nvSpPr>
        <p:spPr>
          <a:xfrm>
            <a:off x="838200" y="3642727"/>
            <a:ext cx="10522527" cy="647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37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sz="3200" b="0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000EEB8-8759-48A0-9F46-954037F07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318445"/>
              </p:ext>
            </p:extLst>
          </p:nvPr>
        </p:nvGraphicFramePr>
        <p:xfrm>
          <a:off x="1805215" y="3884732"/>
          <a:ext cx="5167085" cy="120853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40987">
                  <a:extLst>
                    <a:ext uri="{9D8B030D-6E8A-4147-A177-3AD203B41FA5}">
                      <a16:colId xmlns:a16="http://schemas.microsoft.com/office/drawing/2014/main" val="2535007328"/>
                    </a:ext>
                  </a:extLst>
                </a:gridCol>
                <a:gridCol w="913049">
                  <a:extLst>
                    <a:ext uri="{9D8B030D-6E8A-4147-A177-3AD203B41FA5}">
                      <a16:colId xmlns:a16="http://schemas.microsoft.com/office/drawing/2014/main" val="453925293"/>
                    </a:ext>
                  </a:extLst>
                </a:gridCol>
                <a:gridCol w="913049">
                  <a:extLst>
                    <a:ext uri="{9D8B030D-6E8A-4147-A177-3AD203B41FA5}">
                      <a16:colId xmlns:a16="http://schemas.microsoft.com/office/drawing/2014/main" val="2542969849"/>
                    </a:ext>
                  </a:extLst>
                </a:gridCol>
              </a:tblGrid>
              <a:tr h="388761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Vrednost izvoza</a:t>
                      </a:r>
                      <a:endParaRPr lang="sr-Latn-RS" sz="2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2009</a:t>
                      </a:r>
                      <a:endParaRPr lang="en-U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2016</a:t>
                      </a:r>
                      <a:endParaRPr lang="sr-Latn-R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815516"/>
                  </a:ext>
                </a:extLst>
              </a:tr>
              <a:tr h="431011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&gt;</a:t>
                      </a:r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50k EUR</a:t>
                      </a:r>
                      <a:endParaRPr lang="en-U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794</a:t>
                      </a:r>
                      <a:endParaRPr lang="sr-Latn-R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839</a:t>
                      </a:r>
                      <a:endParaRPr lang="sr-Latn-R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55828028"/>
                  </a:ext>
                </a:extLst>
              </a:tr>
              <a:tr h="388761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&gt;</a:t>
                      </a:r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10M EUR</a:t>
                      </a:r>
                      <a:endParaRPr lang="en-U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125</a:t>
                      </a:r>
                      <a:endParaRPr lang="sr-Latn-R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2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203</a:t>
                      </a:r>
                      <a:endParaRPr lang="sr-Latn-RS" sz="2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81" marR="11781" marT="1178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504615"/>
                  </a:ext>
                </a:extLst>
              </a:tr>
            </a:tbl>
          </a:graphicData>
        </a:graphic>
      </p:graphicFrame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FF2F99C-4444-488C-96F6-3DFC11F17410}"/>
              </a:ext>
            </a:extLst>
          </p:cNvPr>
          <p:cNvSpPr txBox="1">
            <a:spLocks/>
          </p:cNvSpPr>
          <p:nvPr/>
        </p:nvSpPr>
        <p:spPr>
          <a:xfrm>
            <a:off x="838200" y="4984927"/>
            <a:ext cx="10522528" cy="1643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37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sr-Latn-RS" sz="2800" b="0" dirty="0"/>
          </a:p>
          <a:p>
            <a:r>
              <a:rPr lang="sr-Latn-RS" sz="2800" b="0" dirty="0"/>
              <a:t>Kratki lanci vrednosti</a:t>
            </a:r>
          </a:p>
          <a:p>
            <a:r>
              <a:rPr lang="sr-Latn-RS" sz="2800" b="0" dirty="0"/>
              <a:t>Nizak stepen horizontalne i vertikalne povezanosti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816798-5354-429C-8567-8F81A46F0185}"/>
              </a:ext>
            </a:extLst>
          </p:cNvPr>
          <p:cNvSpPr/>
          <p:nvPr/>
        </p:nvSpPr>
        <p:spPr>
          <a:xfrm>
            <a:off x="1709964" y="5012397"/>
            <a:ext cx="18242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Izvor: UN Comtrade</a:t>
            </a:r>
            <a:endParaRPr lang="sr-Latn-RS" sz="1600" dirty="0"/>
          </a:p>
        </p:txBody>
      </p:sp>
    </p:spTree>
    <p:extLst>
      <p:ext uri="{BB962C8B-B14F-4D97-AF65-F5344CB8AC3E}">
        <p14:creationId xmlns:p14="http://schemas.microsoft.com/office/powerpoint/2010/main" val="907260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FFBB-5312-40C6-8A56-B8A51870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3181"/>
            <a:ext cx="7124701" cy="1325563"/>
          </a:xfrm>
        </p:spPr>
        <p:txBody>
          <a:bodyPr>
            <a:noAutofit/>
          </a:bodyPr>
          <a:lstStyle/>
          <a:p>
            <a:r>
              <a:rPr lang="pl-PL" dirty="0"/>
              <a:t>Ilustracija “rasplinute” strukture:  industrija Mašina i opreme (MiO)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40BD9F-5BC4-47D1-9AB2-0AE9CC3BDB9A}"/>
              </a:ext>
            </a:extLst>
          </p:cNvPr>
          <p:cNvSpPr txBox="1">
            <a:spLocks/>
          </p:cNvSpPr>
          <p:nvPr/>
        </p:nvSpPr>
        <p:spPr>
          <a:xfrm>
            <a:off x="8058150" y="229856"/>
            <a:ext cx="2781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565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sz="3200" dirty="0"/>
              <a:t>Slabost – rasplinutost / 2 </a:t>
            </a:r>
            <a:endParaRPr lang="en-US" sz="3200" dirty="0"/>
          </a:p>
        </p:txBody>
      </p:sp>
      <p:sp>
        <p:nvSpPr>
          <p:cNvPr id="20" name="Slide Number Placeholder 13">
            <a:extLst>
              <a:ext uri="{FF2B5EF4-FFF2-40B4-BE49-F238E27FC236}">
                <a16:creationId xmlns:a16="http://schemas.microsoft.com/office/drawing/2014/main" id="{0647F561-1EAA-4676-810C-97C625D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B5C8BAFD-9191-49CF-B34C-EA70BBBCF7E7}" type="slidenum">
              <a:rPr lang="en-US" smtClean="0"/>
              <a:t>14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921AF96-4735-4A98-8A8B-E3D098256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07582"/>
            <a:ext cx="5690656" cy="969867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r>
              <a:rPr lang="sr-Latn-RS" dirty="0"/>
              <a:t>Domaća preduzeća izvoze 150 proizvoda (411 mil </a:t>
            </a:r>
            <a:r>
              <a:rPr lang="en-US" dirty="0"/>
              <a:t>€</a:t>
            </a:r>
            <a:r>
              <a:rPr lang="sr-Latn-RS" dirty="0"/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58F75E-00F2-492C-8B3E-B6E8170200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5" t="10981" r="26773" b="8892"/>
          <a:stretch/>
        </p:blipFill>
        <p:spPr>
          <a:xfrm>
            <a:off x="1105589" y="3621183"/>
            <a:ext cx="776363" cy="11079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2BD494-08C3-4D77-BA43-C061D46F3F38}"/>
              </a:ext>
            </a:extLst>
          </p:cNvPr>
          <p:cNvSpPr txBox="1"/>
          <p:nvPr/>
        </p:nvSpPr>
        <p:spPr>
          <a:xfrm>
            <a:off x="2730684" y="3726025"/>
            <a:ext cx="2207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/>
              <a:t>Peći: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/>
              <a:t>53 preduzeća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/>
              <a:t>41 mil </a:t>
            </a:r>
            <a:r>
              <a:rPr lang="en-US" sz="2000" dirty="0"/>
              <a:t>€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CA63E2-321B-4A44-8327-9C3E3000CC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2"/>
          <a:stretch/>
        </p:blipFill>
        <p:spPr>
          <a:xfrm>
            <a:off x="837269" y="4882973"/>
            <a:ext cx="1313005" cy="8369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D25742-3813-41CB-8AFB-FC73A3DBCF33}"/>
              </a:ext>
            </a:extLst>
          </p:cNvPr>
          <p:cNvSpPr txBox="1"/>
          <p:nvPr/>
        </p:nvSpPr>
        <p:spPr>
          <a:xfrm>
            <a:off x="2730684" y="4777726"/>
            <a:ext cx="2622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/>
              <a:t>Rashladna oprema: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/>
              <a:t>53 preduzeća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/>
              <a:t>18 mil </a:t>
            </a:r>
            <a:r>
              <a:rPr lang="en-US" sz="2000" dirty="0"/>
              <a:t>€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8FC1AD-85D4-4C0B-B910-A5F38081F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8" y="5921615"/>
            <a:ext cx="2057608" cy="8694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C23BBE-D702-497B-9BC0-43EF2E91861E}"/>
              </a:ext>
            </a:extLst>
          </p:cNvPr>
          <p:cNvSpPr txBox="1"/>
          <p:nvPr/>
        </p:nvSpPr>
        <p:spPr>
          <a:xfrm>
            <a:off x="2730684" y="5721313"/>
            <a:ext cx="2736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/>
              <a:t>Mašine za pakovanje: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/>
              <a:t>65 preduzeća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/>
              <a:t>9 mil </a:t>
            </a:r>
            <a:r>
              <a:rPr lang="en-US" sz="2000" dirty="0"/>
              <a:t>€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4C33543-67C2-4870-8E8F-EAF7CE75917C}"/>
              </a:ext>
            </a:extLst>
          </p:cNvPr>
          <p:cNvSpPr txBox="1">
            <a:spLocks/>
          </p:cNvSpPr>
          <p:nvPr/>
        </p:nvSpPr>
        <p:spPr>
          <a:xfrm>
            <a:off x="5934074" y="2607582"/>
            <a:ext cx="6057901" cy="412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3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sr-Latn-RS" dirty="0"/>
              <a:t>SDI izvoze 144 proizvoda 	</a:t>
            </a:r>
            <a:br>
              <a:rPr lang="sr-Latn-RS" dirty="0"/>
            </a:br>
            <a:r>
              <a:rPr lang="sr-Latn-RS" dirty="0"/>
              <a:t>		(</a:t>
            </a:r>
            <a:r>
              <a:rPr lang="en-US" dirty="0"/>
              <a:t>1.4</a:t>
            </a:r>
            <a:r>
              <a:rPr lang="sr-Latn-RS" dirty="0"/>
              <a:t>14</a:t>
            </a:r>
            <a:r>
              <a:rPr lang="en-US" dirty="0"/>
              <a:t> mil €</a:t>
            </a:r>
            <a:r>
              <a:rPr lang="sr-Latn-RS" dirty="0"/>
              <a:t>)</a:t>
            </a:r>
          </a:p>
          <a:p>
            <a:pPr lvl="2">
              <a:spcAft>
                <a:spcPts val="600"/>
              </a:spcAft>
            </a:pPr>
            <a:r>
              <a:rPr lang="sr-Latn-RS" dirty="0"/>
              <a:t>Od toga 421 mil </a:t>
            </a:r>
            <a:r>
              <a:rPr lang="en-US" dirty="0"/>
              <a:t>€</a:t>
            </a:r>
            <a:r>
              <a:rPr lang="sr-Latn-RS" dirty="0"/>
              <a:t> su kablovi</a:t>
            </a:r>
          </a:p>
          <a:p>
            <a:pPr lvl="2">
              <a:spcAft>
                <a:spcPts val="600"/>
              </a:spcAft>
            </a:pPr>
            <a:r>
              <a:rPr lang="sr-Latn-RS" dirty="0"/>
              <a:t>Od ostatka, bar 60% su sofisticirani proizvodi (≈ 600 mil EUR)</a:t>
            </a:r>
            <a:br>
              <a:rPr lang="sr-Latn-RS" dirty="0"/>
            </a:br>
            <a:br>
              <a:rPr lang="sr-Latn-RS" sz="800" dirty="0"/>
            </a:br>
            <a:r>
              <a:rPr lang="sr-Latn-RS" i="1" dirty="0"/>
              <a:t>(Siemens, Bosch, Grundfos</a:t>
            </a:r>
            <a:br>
              <a:rPr lang="sr-Latn-RS" i="1" dirty="0"/>
            </a:br>
            <a:r>
              <a:rPr lang="sr-Latn-RS" i="1" dirty="0"/>
              <a:t>Albon Engineering, Wackle Neuson, RAPP, ATB Sever…)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FE852FF-7E33-4267-9675-5529FF41C9C0}"/>
              </a:ext>
            </a:extLst>
          </p:cNvPr>
          <p:cNvSpPr txBox="1">
            <a:spLocks/>
          </p:cNvSpPr>
          <p:nvPr/>
        </p:nvSpPr>
        <p:spPr>
          <a:xfrm>
            <a:off x="0" y="1774277"/>
            <a:ext cx="12192000" cy="631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3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sr-Latn-RS" dirty="0"/>
              <a:t>Svi proizvodi MiO</a:t>
            </a:r>
            <a:r>
              <a:rPr lang="en-US" dirty="0"/>
              <a:t> </a:t>
            </a:r>
            <a:r>
              <a:rPr lang="en-US" dirty="0" err="1"/>
              <a:t>sektora</a:t>
            </a:r>
            <a:r>
              <a:rPr lang="en-US" dirty="0"/>
              <a:t> se </a:t>
            </a:r>
            <a:r>
              <a:rPr lang="en-US" dirty="0" err="1"/>
              <a:t>izvoze</a:t>
            </a:r>
            <a:r>
              <a:rPr lang="sr-Latn-RS" dirty="0"/>
              <a:t> (152/153)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79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FFBB-5312-40C6-8A56-B8A51870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3181"/>
            <a:ext cx="7124701" cy="1325563"/>
          </a:xfrm>
        </p:spPr>
        <p:txBody>
          <a:bodyPr>
            <a:noAutofit/>
          </a:bodyPr>
          <a:lstStyle/>
          <a:p>
            <a:r>
              <a:rPr lang="pl-PL" dirty="0"/>
              <a:t>Ilustracija “rasplinute” strukture:  industrija Mašina i opreme (MiO)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40BD9F-5BC4-47D1-9AB2-0AE9CC3BDB9A}"/>
              </a:ext>
            </a:extLst>
          </p:cNvPr>
          <p:cNvSpPr txBox="1">
            <a:spLocks/>
          </p:cNvSpPr>
          <p:nvPr/>
        </p:nvSpPr>
        <p:spPr>
          <a:xfrm>
            <a:off x="8058150" y="229856"/>
            <a:ext cx="2781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565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sz="3200" dirty="0"/>
              <a:t>Slabost – rasplinutost / 3 </a:t>
            </a:r>
            <a:endParaRPr lang="en-US" sz="3200" dirty="0"/>
          </a:p>
        </p:txBody>
      </p:sp>
      <p:sp>
        <p:nvSpPr>
          <p:cNvPr id="20" name="Slide Number Placeholder 13">
            <a:extLst>
              <a:ext uri="{FF2B5EF4-FFF2-40B4-BE49-F238E27FC236}">
                <a16:creationId xmlns:a16="http://schemas.microsoft.com/office/drawing/2014/main" id="{0647F561-1EAA-4676-810C-97C625D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B5C8BAFD-9191-49CF-B34C-EA70BBBCF7E7}" type="slidenum">
              <a:rPr lang="en-US" smtClean="0"/>
              <a:t>15</a:t>
            </a:fld>
            <a:endParaRPr lang="en-US" dirty="0"/>
          </a:p>
        </p:txBody>
      </p:sp>
      <p:pic>
        <p:nvPicPr>
          <p:cNvPr id="22" name="Picture 7" descr="image001">
            <a:extLst>
              <a:ext uri="{FF2B5EF4-FFF2-40B4-BE49-F238E27FC236}">
                <a16:creationId xmlns:a16="http://schemas.microsoft.com/office/drawing/2014/main" id="{55055AF1-DD34-40AC-9627-840CE6CE1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6" y="2001453"/>
            <a:ext cx="8659086" cy="485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DEA7F2E-63DF-4CB3-B23D-A3C0989CBA2F}"/>
              </a:ext>
            </a:extLst>
          </p:cNvPr>
          <p:cNvSpPr txBox="1">
            <a:spLocks/>
          </p:cNvSpPr>
          <p:nvPr/>
        </p:nvSpPr>
        <p:spPr>
          <a:xfrm>
            <a:off x="9042400" y="1950653"/>
            <a:ext cx="2895600" cy="4856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3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/>
              <a:t>„</a:t>
            </a:r>
            <a:r>
              <a:rPr lang="en-US" sz="2800" dirty="0" err="1"/>
              <a:t>Sve</a:t>
            </a:r>
            <a:r>
              <a:rPr lang="en-US" sz="2800" dirty="0"/>
              <a:t>“ se </a:t>
            </a:r>
            <a:r>
              <a:rPr lang="en-US" sz="2800" dirty="0" err="1"/>
              <a:t>izvozi</a:t>
            </a: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dirty="0" err="1"/>
              <a:t>Najviše</a:t>
            </a:r>
            <a:r>
              <a:rPr lang="en-US" sz="2800" dirty="0"/>
              <a:t> po 2-3 </a:t>
            </a:r>
            <a:r>
              <a:rPr lang="en-US" sz="2800" dirty="0" err="1"/>
              <a:t>izvoznika</a:t>
            </a:r>
            <a:r>
              <a:rPr lang="en-US" sz="2800" dirty="0"/>
              <a:t> </a:t>
            </a:r>
            <a:r>
              <a:rPr lang="en-US" sz="2800" dirty="0" err="1"/>
              <a:t>značajno</a:t>
            </a:r>
            <a:r>
              <a:rPr lang="en-US" sz="280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2800" dirty="0" err="1"/>
              <a:t>Osim</a:t>
            </a:r>
            <a:r>
              <a:rPr lang="en-US" sz="2800" dirty="0"/>
              <a:t> </a:t>
            </a:r>
            <a:r>
              <a:rPr lang="en-US" sz="2800" dirty="0" err="1"/>
              <a:t>možda</a:t>
            </a:r>
            <a:r>
              <a:rPr lang="en-US" sz="2800" dirty="0"/>
              <a:t> u </a:t>
            </a:r>
            <a:r>
              <a:rPr lang="en-US" sz="2800" dirty="0" err="1"/>
              <a:t>specijalizovanim</a:t>
            </a:r>
            <a:r>
              <a:rPr lang="en-US" sz="2800" dirty="0"/>
              <a:t> </a:t>
            </a:r>
            <a:r>
              <a:rPr lang="en-US" sz="2800" dirty="0" err="1"/>
              <a:t>mašinama</a:t>
            </a:r>
            <a:r>
              <a:rPr lang="en-US" sz="2800" dirty="0"/>
              <a:t> za </a:t>
            </a:r>
            <a:r>
              <a:rPr lang="en-US" sz="2800" dirty="0" err="1"/>
              <a:t>pakovanje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sl.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880AC-5DFB-4488-9951-EA51721F8AC2}"/>
              </a:ext>
            </a:extLst>
          </p:cNvPr>
          <p:cNvSpPr/>
          <p:nvPr/>
        </p:nvSpPr>
        <p:spPr>
          <a:xfrm>
            <a:off x="652729" y="1632121"/>
            <a:ext cx="53036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Izvoz domaćih MSP, prema proizvodima (mil EUR)</a:t>
            </a: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15F4EF-442A-481A-9C39-CE007AC6AEFC}"/>
              </a:ext>
            </a:extLst>
          </p:cNvPr>
          <p:cNvSpPr/>
          <p:nvPr/>
        </p:nvSpPr>
        <p:spPr>
          <a:xfrm>
            <a:off x="-66675" y="6644015"/>
            <a:ext cx="21194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Izvor: PKS, APR; kalkulacije autora</a:t>
            </a:r>
            <a:endParaRPr lang="sr-Latn-RS" sz="1100" dirty="0"/>
          </a:p>
        </p:txBody>
      </p:sp>
    </p:spTree>
    <p:extLst>
      <p:ext uri="{BB962C8B-B14F-4D97-AF65-F5344CB8AC3E}">
        <p14:creationId xmlns:p14="http://schemas.microsoft.com/office/powerpoint/2010/main" val="2515413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FFBB-5312-40C6-8A56-B8A51870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3181"/>
            <a:ext cx="7124701" cy="1325563"/>
          </a:xfrm>
        </p:spPr>
        <p:txBody>
          <a:bodyPr>
            <a:noAutofit/>
          </a:bodyPr>
          <a:lstStyle/>
          <a:p>
            <a:r>
              <a:rPr lang="pl-PL" dirty="0"/>
              <a:t>Ilustracija „rasplinute” strukture: industrija Nameštaja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40BD9F-5BC4-47D1-9AB2-0AE9CC3BDB9A}"/>
              </a:ext>
            </a:extLst>
          </p:cNvPr>
          <p:cNvSpPr txBox="1">
            <a:spLocks/>
          </p:cNvSpPr>
          <p:nvPr/>
        </p:nvSpPr>
        <p:spPr>
          <a:xfrm>
            <a:off x="8058150" y="229856"/>
            <a:ext cx="2781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565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sz="3200" dirty="0"/>
              <a:t>Slabost – rasplinutost / 4 </a:t>
            </a:r>
            <a:endParaRPr lang="en-US" sz="3200" dirty="0"/>
          </a:p>
        </p:txBody>
      </p:sp>
      <p:sp>
        <p:nvSpPr>
          <p:cNvPr id="20" name="Slide Number Placeholder 13">
            <a:extLst>
              <a:ext uri="{FF2B5EF4-FFF2-40B4-BE49-F238E27FC236}">
                <a16:creationId xmlns:a16="http://schemas.microsoft.com/office/drawing/2014/main" id="{0647F561-1EAA-4676-810C-97C625D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B5C8BAFD-9191-49CF-B34C-EA70BBBCF7E7}" type="slidenum">
              <a:rPr lang="en-US" smtClean="0"/>
              <a:t>16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AE98E8-D8BA-418D-A34C-84C188D01FC1}"/>
              </a:ext>
            </a:extLst>
          </p:cNvPr>
          <p:cNvSpPr txBox="1">
            <a:spLocks/>
          </p:cNvSpPr>
          <p:nvPr/>
        </p:nvSpPr>
        <p:spPr>
          <a:xfrm>
            <a:off x="838200" y="3444907"/>
            <a:ext cx="10522527" cy="647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37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sz="3200" b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A7BA0A-0E3F-4C43-BD59-F0A80047AD15}"/>
              </a:ext>
            </a:extLst>
          </p:cNvPr>
          <p:cNvSpPr/>
          <p:nvPr/>
        </p:nvSpPr>
        <p:spPr>
          <a:xfrm>
            <a:off x="724430" y="6586869"/>
            <a:ext cx="26376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Izvor: PKS, APR; kalkulacije autora</a:t>
            </a:r>
            <a:endParaRPr lang="sr-Latn-RS" sz="1400" dirty="0"/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80D2B7E5-4798-4459-A6AC-4A13A29D5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430" y="1584276"/>
            <a:ext cx="9664170" cy="501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76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FFBB-5312-40C6-8A56-B8A51870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3181"/>
            <a:ext cx="6029326" cy="1325563"/>
          </a:xfrm>
        </p:spPr>
        <p:txBody>
          <a:bodyPr>
            <a:noAutofit/>
          </a:bodyPr>
          <a:lstStyle/>
          <a:p>
            <a:r>
              <a:rPr lang="pl-PL" sz="3600" dirty="0"/>
              <a:t>Rast proizvodnje je mnogo veći od rasta zaposlenosti</a:t>
            </a:r>
            <a:endParaRPr lang="en-US" sz="3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40BD9F-5BC4-47D1-9AB2-0AE9CC3BDB9A}"/>
              </a:ext>
            </a:extLst>
          </p:cNvPr>
          <p:cNvSpPr txBox="1">
            <a:spLocks/>
          </p:cNvSpPr>
          <p:nvPr/>
        </p:nvSpPr>
        <p:spPr>
          <a:xfrm>
            <a:off x="7820026" y="229856"/>
            <a:ext cx="30194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565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sz="2800" dirty="0"/>
              <a:t>Slabost –</a:t>
            </a:r>
            <a:r>
              <a:rPr lang="pl-PL" sz="2800" dirty="0"/>
              <a:t> rast bez zapošljavanja </a:t>
            </a:r>
            <a:r>
              <a:rPr lang="sr-Latn-RS" sz="2800" dirty="0"/>
              <a:t>/ 1 </a:t>
            </a:r>
            <a:endParaRPr lang="en-US" sz="2800" dirty="0"/>
          </a:p>
        </p:txBody>
      </p:sp>
      <p:sp>
        <p:nvSpPr>
          <p:cNvPr id="20" name="Slide Number Placeholder 13">
            <a:extLst>
              <a:ext uri="{FF2B5EF4-FFF2-40B4-BE49-F238E27FC236}">
                <a16:creationId xmlns:a16="http://schemas.microsoft.com/office/drawing/2014/main" id="{0647F561-1EAA-4676-810C-97C625D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B5C8BAFD-9191-49CF-B34C-EA70BBBCF7E7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9D0A69-038F-41D8-960C-C124C2F09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268075" cy="5032375"/>
          </a:xfrm>
        </p:spPr>
        <p:txBody>
          <a:bodyPr anchor="ctr"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sr-Latn-RS" sz="3600" dirty="0"/>
              <a:t>Proizvodnja raste uglavnom kroz uvećanje produktivnosti.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sr-Latn-RS" sz="3200" dirty="0"/>
              <a:t>Primer domaćih de novo kompanija u industrijama srednjeg nivoa tehnologije </a:t>
            </a:r>
            <a:br>
              <a:rPr lang="sr-Latn-RS" sz="3200" dirty="0"/>
            </a:br>
            <a:r>
              <a:rPr lang="sr-Latn-RS" sz="2600" dirty="0"/>
              <a:t>(godišnji rast, </a:t>
            </a:r>
            <a:r>
              <a:rPr lang="sr-Latn-RS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2009-2015)</a:t>
            </a:r>
            <a:r>
              <a:rPr lang="sr-Latn-RS" sz="2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endParaRPr lang="sr-Latn-RS" sz="2300" dirty="0"/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sr-Latn-RS" sz="2800" dirty="0"/>
              <a:t>MiO: prihodi +5%, zaposlenost -2%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sr-Latn-RS" sz="2800" dirty="0"/>
              <a:t>GiP: prihodi +6%, zaposlenost -1%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sr-Latn-RS" sz="2800" dirty="0"/>
              <a:t>FMP: prihodi +4%, zaposlenost -0.5%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r-Latn-RS" sz="3400" dirty="0"/>
              <a:t>Na primer: </a:t>
            </a:r>
            <a:r>
              <a:rPr lang="sr-Latn-RS" dirty="0"/>
              <a:t>i</a:t>
            </a:r>
            <a:r>
              <a:rPr lang="sr-Latn-RS" sz="3200" dirty="0"/>
              <a:t>zvoznici kotlova sad dodaju merne instrumente…</a:t>
            </a:r>
          </a:p>
          <a:p>
            <a:pPr marL="914400" lvl="2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r-Latn-RS" sz="2800" dirty="0"/>
              <a:t>		…ako ih uvoze, umesto da ih neko ovde pravi, malo je rasta zapošljavanja.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sr-Latn-RS" sz="3600" dirty="0"/>
              <a:t>Uspešna preduzeća su kao „ostrva“ kapaciteta.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r-Latn-RS" sz="3600" dirty="0"/>
              <a:t>Poslodavci navode da je radna snaga sjajna…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r-Latn-RS" sz="3600" dirty="0">
                <a:solidFill>
                  <a:srgbClr val="FF5050"/>
                </a:solidFill>
              </a:rPr>
              <a:t>	…ali nove zapošljavaju tempom kojim ih grade.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541400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40BD9F-5BC4-47D1-9AB2-0AE9CC3BDB9A}"/>
              </a:ext>
            </a:extLst>
          </p:cNvPr>
          <p:cNvSpPr txBox="1">
            <a:spLocks/>
          </p:cNvSpPr>
          <p:nvPr/>
        </p:nvSpPr>
        <p:spPr>
          <a:xfrm>
            <a:off x="7820026" y="229856"/>
            <a:ext cx="30194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565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sz="2800" dirty="0"/>
              <a:t>Slabost –</a:t>
            </a:r>
            <a:r>
              <a:rPr lang="pl-PL" sz="2800" dirty="0"/>
              <a:t> rast bez zapošljavanja </a:t>
            </a:r>
            <a:r>
              <a:rPr lang="sr-Latn-RS" sz="2800" dirty="0"/>
              <a:t>/ 2 </a:t>
            </a:r>
            <a:endParaRPr lang="en-US" sz="2800" dirty="0"/>
          </a:p>
        </p:txBody>
      </p:sp>
      <p:sp>
        <p:nvSpPr>
          <p:cNvPr id="20" name="Slide Number Placeholder 13">
            <a:extLst>
              <a:ext uri="{FF2B5EF4-FFF2-40B4-BE49-F238E27FC236}">
                <a16:creationId xmlns:a16="http://schemas.microsoft.com/office/drawing/2014/main" id="{0647F561-1EAA-4676-810C-97C625D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B5C8BAFD-9191-49CF-B34C-EA70BBBCF7E7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A5D1A2-4578-44A6-8083-BC26E0285C9E}"/>
              </a:ext>
            </a:extLst>
          </p:cNvPr>
          <p:cNvSpPr txBox="1">
            <a:spLocks/>
          </p:cNvSpPr>
          <p:nvPr/>
        </p:nvSpPr>
        <p:spPr>
          <a:xfrm>
            <a:off x="838199" y="5814581"/>
            <a:ext cx="10522527" cy="524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37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400" b="0" dirty="0"/>
              <a:t>Teško zapošljivi su ili odustali (neaktivni), ili izgubili veštine, ili ne žive tamo gde su tražene.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E4E68D-4D41-4672-A8B5-342E041BF8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9" t="23652" r="31951" b="22222"/>
          <a:stretch/>
        </p:blipFill>
        <p:spPr>
          <a:xfrm>
            <a:off x="4478460" y="2506878"/>
            <a:ext cx="2644293" cy="26154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9CA86A-01E8-4E1E-A690-9EB0EC3D45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1" t="22681" r="32659" b="23194"/>
          <a:stretch/>
        </p:blipFill>
        <p:spPr>
          <a:xfrm>
            <a:off x="906850" y="2533249"/>
            <a:ext cx="2644293" cy="26154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F70963-4F4F-4E8F-A40A-C756ACA28426}"/>
              </a:ext>
            </a:extLst>
          </p:cNvPr>
          <p:cNvSpPr txBox="1"/>
          <p:nvPr/>
        </p:nvSpPr>
        <p:spPr>
          <a:xfrm>
            <a:off x="1561354" y="1923874"/>
            <a:ext cx="140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Bugarska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7ED587-781F-4437-ACBA-A40B21360E00}"/>
              </a:ext>
            </a:extLst>
          </p:cNvPr>
          <p:cNvSpPr txBox="1"/>
          <p:nvPr/>
        </p:nvSpPr>
        <p:spPr>
          <a:xfrm>
            <a:off x="5015920" y="1872079"/>
            <a:ext cx="140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Srbija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38DB3F6-9353-4549-A0DD-45F4803E4139}"/>
              </a:ext>
            </a:extLst>
          </p:cNvPr>
          <p:cNvSpPr/>
          <p:nvPr/>
        </p:nvSpPr>
        <p:spPr>
          <a:xfrm>
            <a:off x="8058150" y="1804812"/>
            <a:ext cx="238124" cy="238124"/>
          </a:xfrm>
          <a:prstGeom prst="roundRect">
            <a:avLst/>
          </a:prstGeom>
          <a:solidFill>
            <a:srgbClr val="246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C43943-08C0-48B2-AFD5-ED1E7C8A2E0F}"/>
              </a:ext>
            </a:extLst>
          </p:cNvPr>
          <p:cNvSpPr txBox="1"/>
          <p:nvPr/>
        </p:nvSpPr>
        <p:spPr>
          <a:xfrm>
            <a:off x="8296274" y="1739208"/>
            <a:ext cx="360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Formalno zaposleni (privatni sektor)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9D05357-0FF1-4611-8E44-8D256B6761FA}"/>
              </a:ext>
            </a:extLst>
          </p:cNvPr>
          <p:cNvSpPr/>
          <p:nvPr/>
        </p:nvSpPr>
        <p:spPr>
          <a:xfrm>
            <a:off x="8058150" y="2229521"/>
            <a:ext cx="238124" cy="238124"/>
          </a:xfrm>
          <a:prstGeom prst="roundRect">
            <a:avLst/>
          </a:prstGeom>
          <a:solidFill>
            <a:srgbClr val="49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98D764-129E-4154-AD04-68943968D4EC}"/>
              </a:ext>
            </a:extLst>
          </p:cNvPr>
          <p:cNvSpPr txBox="1"/>
          <p:nvPr/>
        </p:nvSpPr>
        <p:spPr>
          <a:xfrm>
            <a:off x="8296274" y="2163917"/>
            <a:ext cx="360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Formalno zaposleni (javni sektor)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428C53A-7B47-4E56-9575-F06329C4B9AC}"/>
              </a:ext>
            </a:extLst>
          </p:cNvPr>
          <p:cNvSpPr/>
          <p:nvPr/>
        </p:nvSpPr>
        <p:spPr>
          <a:xfrm>
            <a:off x="8058150" y="2654230"/>
            <a:ext cx="238124" cy="238124"/>
          </a:xfrm>
          <a:prstGeom prst="roundRect">
            <a:avLst/>
          </a:prstGeom>
          <a:solidFill>
            <a:srgbClr val="7DC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AF32B5-9ECB-43EA-A033-0E7A19224793}"/>
              </a:ext>
            </a:extLst>
          </p:cNvPr>
          <p:cNvSpPr txBox="1"/>
          <p:nvPr/>
        </p:nvSpPr>
        <p:spPr>
          <a:xfrm>
            <a:off x="8296274" y="2588626"/>
            <a:ext cx="360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Neformalno zaposleni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0A7073B-1C06-4E14-AC0B-BC7FD46239D8}"/>
              </a:ext>
            </a:extLst>
          </p:cNvPr>
          <p:cNvSpPr/>
          <p:nvPr/>
        </p:nvSpPr>
        <p:spPr>
          <a:xfrm>
            <a:off x="8058150" y="3082718"/>
            <a:ext cx="238124" cy="238124"/>
          </a:xfrm>
          <a:prstGeom prst="roundRect">
            <a:avLst/>
          </a:prstGeom>
          <a:solidFill>
            <a:srgbClr val="C81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DC0AC0-E2DD-40E1-9E1D-9564C3187866}"/>
              </a:ext>
            </a:extLst>
          </p:cNvPr>
          <p:cNvSpPr txBox="1"/>
          <p:nvPr/>
        </p:nvSpPr>
        <p:spPr>
          <a:xfrm>
            <a:off x="8296274" y="3017114"/>
            <a:ext cx="360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Nezaposleni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DC498FF-D75E-4011-9F9D-87274856FD01}"/>
              </a:ext>
            </a:extLst>
          </p:cNvPr>
          <p:cNvSpPr/>
          <p:nvPr/>
        </p:nvSpPr>
        <p:spPr>
          <a:xfrm>
            <a:off x="8058150" y="3504248"/>
            <a:ext cx="238124" cy="238124"/>
          </a:xfrm>
          <a:prstGeom prst="roundRect">
            <a:avLst/>
          </a:prstGeom>
          <a:solidFill>
            <a:srgbClr val="EDC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4B11DD-B4A3-43F1-8182-A45F174FB407}"/>
              </a:ext>
            </a:extLst>
          </p:cNvPr>
          <p:cNvSpPr txBox="1"/>
          <p:nvPr/>
        </p:nvSpPr>
        <p:spPr>
          <a:xfrm>
            <a:off x="8296274" y="3438644"/>
            <a:ext cx="360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Neaktivni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4CDF57-AD49-4899-BFB6-F95989B745CC}"/>
              </a:ext>
            </a:extLst>
          </p:cNvPr>
          <p:cNvSpPr/>
          <p:nvPr/>
        </p:nvSpPr>
        <p:spPr>
          <a:xfrm>
            <a:off x="1014415" y="1482796"/>
            <a:ext cx="6041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Struktura stanovništva (15-65)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AD0453-C006-4B70-9B7C-B431836772BF}"/>
              </a:ext>
            </a:extLst>
          </p:cNvPr>
          <p:cNvSpPr txBox="1"/>
          <p:nvPr/>
        </p:nvSpPr>
        <p:spPr>
          <a:xfrm>
            <a:off x="4065066" y="4889448"/>
            <a:ext cx="1028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59,4%</a:t>
            </a:r>
            <a:endParaRPr lang="sr-Latn-R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5BD5EED-2231-4522-903F-F3683922E0E5}"/>
              </a:ext>
            </a:extLst>
          </p:cNvPr>
          <p:cNvSpPr/>
          <p:nvPr/>
        </p:nvSpPr>
        <p:spPr>
          <a:xfrm flipH="1">
            <a:off x="4278474" y="2261518"/>
            <a:ext cx="2991815" cy="3067531"/>
          </a:xfrm>
          <a:prstGeom prst="arc">
            <a:avLst>
              <a:gd name="adj1" fmla="val 16269171"/>
              <a:gd name="adj2" fmla="val 7412948"/>
            </a:avLst>
          </a:prstGeom>
          <a:ln w="1587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9556C8E-3A10-4838-B0BD-206379804DF0}"/>
              </a:ext>
            </a:extLst>
          </p:cNvPr>
          <p:cNvCxnSpPr>
            <a:cxnSpLocks/>
            <a:stCxn id="31" idx="0"/>
          </p:cNvCxnSpPr>
          <p:nvPr/>
        </p:nvCxnSpPr>
        <p:spPr>
          <a:xfrm>
            <a:off x="5743523" y="2261844"/>
            <a:ext cx="10324" cy="363463"/>
          </a:xfrm>
          <a:prstGeom prst="line">
            <a:avLst/>
          </a:prstGeom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Arc 38">
            <a:extLst>
              <a:ext uri="{FF2B5EF4-FFF2-40B4-BE49-F238E27FC236}">
                <a16:creationId xmlns:a16="http://schemas.microsoft.com/office/drawing/2014/main" id="{80FFAC88-81C5-42ED-9E50-53948E572F10}"/>
              </a:ext>
            </a:extLst>
          </p:cNvPr>
          <p:cNvSpPr/>
          <p:nvPr/>
        </p:nvSpPr>
        <p:spPr>
          <a:xfrm flipH="1">
            <a:off x="714478" y="2374005"/>
            <a:ext cx="2919293" cy="3067531"/>
          </a:xfrm>
          <a:prstGeom prst="arc">
            <a:avLst>
              <a:gd name="adj1" fmla="val 16091020"/>
              <a:gd name="adj2" fmla="val 3741088"/>
            </a:avLst>
          </a:prstGeom>
          <a:ln w="1587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2D3A745-E74D-4152-841F-691E5CFF878F}"/>
              </a:ext>
            </a:extLst>
          </p:cNvPr>
          <p:cNvCxnSpPr>
            <a:cxnSpLocks/>
          </p:cNvCxnSpPr>
          <p:nvPr/>
        </p:nvCxnSpPr>
        <p:spPr>
          <a:xfrm flipH="1">
            <a:off x="1482453" y="4886400"/>
            <a:ext cx="189185" cy="338554"/>
          </a:xfrm>
          <a:prstGeom prst="line">
            <a:avLst/>
          </a:prstGeom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C89BE01-2C49-4732-AD38-D31B89290479}"/>
              </a:ext>
            </a:extLst>
          </p:cNvPr>
          <p:cNvCxnSpPr>
            <a:cxnSpLocks/>
            <a:stCxn id="43" idx="4"/>
          </p:cNvCxnSpPr>
          <p:nvPr/>
        </p:nvCxnSpPr>
        <p:spPr>
          <a:xfrm flipH="1">
            <a:off x="2228996" y="2398877"/>
            <a:ext cx="616" cy="248869"/>
          </a:xfrm>
          <a:prstGeom prst="line">
            <a:avLst/>
          </a:prstGeom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D2E38899-E691-4CD3-8588-331EE46752CC}"/>
              </a:ext>
            </a:extLst>
          </p:cNvPr>
          <p:cNvSpPr/>
          <p:nvPr/>
        </p:nvSpPr>
        <p:spPr>
          <a:xfrm>
            <a:off x="2206752" y="2353158"/>
            <a:ext cx="45719" cy="45719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86962B81-F953-42F5-9415-DCFFC9BFDF8F}"/>
              </a:ext>
            </a:extLst>
          </p:cNvPr>
          <p:cNvSpPr/>
          <p:nvPr/>
        </p:nvSpPr>
        <p:spPr>
          <a:xfrm>
            <a:off x="1458316" y="5210695"/>
            <a:ext cx="45719" cy="58836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EC1C88-D301-4DE8-BFBC-A6336FF29C3C}"/>
              </a:ext>
            </a:extLst>
          </p:cNvPr>
          <p:cNvSpPr txBox="1"/>
          <p:nvPr/>
        </p:nvSpPr>
        <p:spPr>
          <a:xfrm>
            <a:off x="448607" y="4930977"/>
            <a:ext cx="1028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42%</a:t>
            </a:r>
            <a:endParaRPr lang="sr-Latn-R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221FDC3C-F08A-417D-89AB-E02D03CDECC2}"/>
              </a:ext>
            </a:extLst>
          </p:cNvPr>
          <p:cNvSpPr/>
          <p:nvPr/>
        </p:nvSpPr>
        <p:spPr>
          <a:xfrm flipH="1">
            <a:off x="4360864" y="2396865"/>
            <a:ext cx="2771383" cy="2765549"/>
          </a:xfrm>
          <a:prstGeom prst="arc">
            <a:avLst>
              <a:gd name="adj1" fmla="val 4364917"/>
              <a:gd name="adj2" fmla="val 16227070"/>
            </a:avLst>
          </a:prstGeom>
          <a:ln w="1587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39D30027-5EE5-4165-B4C1-7A4F32151D6E}"/>
              </a:ext>
            </a:extLst>
          </p:cNvPr>
          <p:cNvSpPr/>
          <p:nvPr/>
        </p:nvSpPr>
        <p:spPr>
          <a:xfrm flipH="1">
            <a:off x="831511" y="2474445"/>
            <a:ext cx="2779015" cy="2757888"/>
          </a:xfrm>
          <a:prstGeom prst="arc">
            <a:avLst>
              <a:gd name="adj1" fmla="val 2522767"/>
              <a:gd name="adj2" fmla="val 16178644"/>
            </a:avLst>
          </a:prstGeom>
          <a:ln w="15875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5D6C4E26-F3A5-4193-99B2-116C7F7EC9CC}"/>
              </a:ext>
            </a:extLst>
          </p:cNvPr>
          <p:cNvSpPr/>
          <p:nvPr/>
        </p:nvSpPr>
        <p:spPr>
          <a:xfrm>
            <a:off x="5720663" y="2249330"/>
            <a:ext cx="45719" cy="45719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2ADE978-8F7A-4AB9-8828-33B1FFBD8534}"/>
              </a:ext>
            </a:extLst>
          </p:cNvPr>
          <p:cNvSpPr txBox="1"/>
          <p:nvPr/>
        </p:nvSpPr>
        <p:spPr>
          <a:xfrm>
            <a:off x="3068904" y="2723077"/>
            <a:ext cx="1028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63,4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sr-Latn-R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FD21999-40E0-4079-9E36-2F7C3B53FD7A}"/>
              </a:ext>
            </a:extLst>
          </p:cNvPr>
          <p:cNvSpPr txBox="1"/>
          <p:nvPr/>
        </p:nvSpPr>
        <p:spPr>
          <a:xfrm>
            <a:off x="6600686" y="2638726"/>
            <a:ext cx="1028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55,1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sr-Latn-R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4357219-75E9-4B07-9599-CDE3910F94F3}"/>
              </a:ext>
            </a:extLst>
          </p:cNvPr>
          <p:cNvSpPr txBox="1"/>
          <p:nvPr/>
        </p:nvSpPr>
        <p:spPr>
          <a:xfrm>
            <a:off x="8296274" y="4351882"/>
            <a:ext cx="360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Teško </a:t>
            </a:r>
            <a:r>
              <a:rPr lang="sr-Latn-RS" dirty="0" err="1"/>
              <a:t>zapošljivi</a:t>
            </a:r>
            <a:endParaRPr lang="sr-Latn-R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21DD93E-A171-4F95-A21D-29032650B7BE}"/>
              </a:ext>
            </a:extLst>
          </p:cNvPr>
          <p:cNvSpPr txBox="1"/>
          <p:nvPr/>
        </p:nvSpPr>
        <p:spPr>
          <a:xfrm>
            <a:off x="8296274" y="4793082"/>
            <a:ext cx="360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Ukupno zaposleni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0C1E1B1-8793-4E07-AB22-B823DE1931CC}"/>
              </a:ext>
            </a:extLst>
          </p:cNvPr>
          <p:cNvGrpSpPr/>
          <p:nvPr/>
        </p:nvGrpSpPr>
        <p:grpSpPr>
          <a:xfrm>
            <a:off x="1176355" y="4654268"/>
            <a:ext cx="152881" cy="169592"/>
            <a:chOff x="1176355" y="4654268"/>
            <a:chExt cx="152881" cy="169592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C5F3954-F205-4855-98E6-117CC3E034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1100" y="4654268"/>
              <a:ext cx="148136" cy="150993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id="{BC925661-FEE6-47AC-97DB-C1C00EF1905B}"/>
                </a:ext>
              </a:extLst>
            </p:cNvPr>
            <p:cNvSpPr/>
            <p:nvPr/>
          </p:nvSpPr>
          <p:spPr>
            <a:xfrm>
              <a:off x="1176355" y="4765024"/>
              <a:ext cx="45719" cy="5883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66758B1-3507-4DA0-B053-89AB6789ED1B}"/>
              </a:ext>
            </a:extLst>
          </p:cNvPr>
          <p:cNvGrpSpPr/>
          <p:nvPr/>
        </p:nvGrpSpPr>
        <p:grpSpPr>
          <a:xfrm>
            <a:off x="5327144" y="4918855"/>
            <a:ext cx="45719" cy="226326"/>
            <a:chOff x="1176355" y="4654268"/>
            <a:chExt cx="152881" cy="169592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5BC36AE-78F8-4A91-A838-9D3E4A8CA5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1100" y="4654268"/>
              <a:ext cx="148136" cy="150993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5" name="Flowchart: Connector 54">
              <a:extLst>
                <a:ext uri="{FF2B5EF4-FFF2-40B4-BE49-F238E27FC236}">
                  <a16:creationId xmlns:a16="http://schemas.microsoft.com/office/drawing/2014/main" id="{FA877FD8-6A21-46FF-8A9D-36C9D59B87D4}"/>
                </a:ext>
              </a:extLst>
            </p:cNvPr>
            <p:cNvSpPr/>
            <p:nvPr/>
          </p:nvSpPr>
          <p:spPr>
            <a:xfrm>
              <a:off x="1176355" y="4765024"/>
              <a:ext cx="45719" cy="5883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683FC18A-78E3-4F81-A693-70A5B9947215}"/>
              </a:ext>
            </a:extLst>
          </p:cNvPr>
          <p:cNvSpPr/>
          <p:nvPr/>
        </p:nvSpPr>
        <p:spPr>
          <a:xfrm>
            <a:off x="5308108" y="5076802"/>
            <a:ext cx="45719" cy="58836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0921373-F1E6-470A-ADE3-0B13C1E3BEE0}"/>
              </a:ext>
            </a:extLst>
          </p:cNvPr>
          <p:cNvCxnSpPr>
            <a:cxnSpLocks/>
          </p:cNvCxnSpPr>
          <p:nvPr/>
        </p:nvCxnSpPr>
        <p:spPr>
          <a:xfrm>
            <a:off x="6445250" y="4805261"/>
            <a:ext cx="202294" cy="276436"/>
          </a:xfrm>
          <a:prstGeom prst="line">
            <a:avLst/>
          </a:prstGeom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15ED4FE1-549D-413D-8F25-4F0C7D8AA3FC}"/>
              </a:ext>
            </a:extLst>
          </p:cNvPr>
          <p:cNvSpPr/>
          <p:nvPr/>
        </p:nvSpPr>
        <p:spPr>
          <a:xfrm>
            <a:off x="6597938" y="5041789"/>
            <a:ext cx="45719" cy="45719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91DAD7DE-5F09-4608-83B6-A71C490A3FC7}"/>
              </a:ext>
            </a:extLst>
          </p:cNvPr>
          <p:cNvSpPr/>
          <p:nvPr/>
        </p:nvSpPr>
        <p:spPr>
          <a:xfrm rot="19343065" flipH="1">
            <a:off x="8202725" y="4054597"/>
            <a:ext cx="1792623" cy="2618050"/>
          </a:xfrm>
          <a:prstGeom prst="arc">
            <a:avLst>
              <a:gd name="adj1" fmla="val 16269171"/>
              <a:gd name="adj2" fmla="val 17236655"/>
            </a:avLst>
          </a:prstGeom>
          <a:ln w="1587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1EBB5D4E-08BD-4FF9-8D64-B4E4DD328380}"/>
              </a:ext>
            </a:extLst>
          </p:cNvPr>
          <p:cNvSpPr/>
          <p:nvPr/>
        </p:nvSpPr>
        <p:spPr>
          <a:xfrm rot="19343065" flipH="1">
            <a:off x="8193232" y="4549195"/>
            <a:ext cx="1792623" cy="2618050"/>
          </a:xfrm>
          <a:prstGeom prst="arc">
            <a:avLst>
              <a:gd name="adj1" fmla="val 16269171"/>
              <a:gd name="adj2" fmla="val 17236655"/>
            </a:avLst>
          </a:prstGeom>
          <a:ln w="1587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DEE6A9B-D48D-42EF-B538-293623E61F9E}"/>
              </a:ext>
            </a:extLst>
          </p:cNvPr>
          <p:cNvSpPr/>
          <p:nvPr/>
        </p:nvSpPr>
        <p:spPr>
          <a:xfrm>
            <a:off x="0" y="6257836"/>
            <a:ext cx="8381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Izvor: Eurostat, RZS</a:t>
            </a:r>
            <a:endParaRPr lang="sr-Latn-RS" sz="1100" dirty="0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9937AC8D-25F9-47C4-8477-486391E5B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181"/>
            <a:ext cx="6219826" cy="1325563"/>
          </a:xfrm>
        </p:spPr>
        <p:txBody>
          <a:bodyPr>
            <a:noAutofit/>
          </a:bodyPr>
          <a:lstStyle/>
          <a:p>
            <a:r>
              <a:rPr lang="pl-PL" sz="3600" dirty="0"/>
              <a:t>Veliki deo nezaposlenog stanovništva teško zapošljiv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64510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40BD9F-5BC4-47D1-9AB2-0AE9CC3BDB9A}"/>
              </a:ext>
            </a:extLst>
          </p:cNvPr>
          <p:cNvSpPr txBox="1">
            <a:spLocks/>
          </p:cNvSpPr>
          <p:nvPr/>
        </p:nvSpPr>
        <p:spPr>
          <a:xfrm>
            <a:off x="9296400" y="229856"/>
            <a:ext cx="15430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565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sz="3200" dirty="0"/>
              <a:t>Rizik/ 1</a:t>
            </a:r>
            <a:endParaRPr lang="en-US" sz="3200" dirty="0"/>
          </a:p>
        </p:txBody>
      </p:sp>
      <p:sp>
        <p:nvSpPr>
          <p:cNvPr id="20" name="Slide Number Placeholder 13">
            <a:extLst>
              <a:ext uri="{FF2B5EF4-FFF2-40B4-BE49-F238E27FC236}">
                <a16:creationId xmlns:a16="http://schemas.microsoft.com/office/drawing/2014/main" id="{0647F561-1EAA-4676-810C-97C625D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B5C8BAFD-9191-49CF-B34C-EA70BBBCF7E7}" type="slidenum">
              <a:rPr lang="en-US" smtClean="0"/>
              <a:t>19</a:t>
            </a:fld>
            <a:endParaRPr lang="en-US" dirty="0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EEBA08C5-0965-47B0-B8F9-06A7E3A83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981"/>
            <a:ext cx="8653462" cy="1325563"/>
          </a:xfrm>
        </p:spPr>
        <p:txBody>
          <a:bodyPr/>
          <a:lstStyle/>
          <a:p>
            <a:r>
              <a:rPr lang="sr-Latn-RS" dirty="0"/>
              <a:t>„Rasplinutost“: oporavak, a ne razvoj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13008325-E456-46F8-9906-0008552F4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 anchor="ctr">
            <a:normAutofit/>
          </a:bodyPr>
          <a:lstStyle/>
          <a:p>
            <a:pPr>
              <a:spcAft>
                <a:spcPts val="2400"/>
              </a:spcAft>
            </a:pPr>
            <a:r>
              <a:rPr lang="sr-Latn-RS" sz="3600" dirty="0"/>
              <a:t>Klasični privredni razvoj je </a:t>
            </a:r>
            <a:r>
              <a:rPr lang="sr-Latn-RS" sz="3600" dirty="0">
                <a:sym typeface="Wingdings" panose="05000000000000000000" pitchFamily="2" charset="2"/>
              </a:rPr>
              <a:t>stepenast</a:t>
            </a:r>
            <a:br>
              <a:rPr lang="sr-Latn-RS" sz="3600" dirty="0">
                <a:sym typeface="Wingdings" panose="05000000000000000000" pitchFamily="2" charset="2"/>
              </a:rPr>
            </a:br>
            <a:r>
              <a:rPr lang="sr-Latn-RS" sz="3600" dirty="0">
                <a:sym typeface="Wingdings" panose="05000000000000000000" pitchFamily="2" charset="2"/>
              </a:rPr>
              <a:t>	 </a:t>
            </a:r>
            <a:r>
              <a:rPr lang="sr-Latn-RS" dirty="0">
                <a:sym typeface="Wingdings" panose="05000000000000000000" pitchFamily="2" charset="2"/>
              </a:rPr>
              <a:t>pomeranje radne snage ka produktivnijim sektorima</a:t>
            </a:r>
          </a:p>
          <a:p>
            <a:pPr>
              <a:spcAft>
                <a:spcPts val="2400"/>
              </a:spcAft>
            </a:pPr>
            <a:r>
              <a:rPr lang="sr-Latn-RS" sz="3600" dirty="0">
                <a:sym typeface="Wingdings" panose="05000000000000000000" pitchFamily="2" charset="2"/>
              </a:rPr>
              <a:t>Oporavak je proizveo „leopardovu kožu“ kapaciteta:</a:t>
            </a:r>
            <a:br>
              <a:rPr lang="sr-Latn-RS" sz="3600" dirty="0">
                <a:sym typeface="Wingdings" panose="05000000000000000000" pitchFamily="2" charset="2"/>
              </a:rPr>
            </a:br>
            <a:r>
              <a:rPr lang="sr-Latn-RS" sz="3600" dirty="0">
                <a:sym typeface="Wingdings" panose="05000000000000000000" pitchFamily="2" charset="2"/>
              </a:rPr>
              <a:t> 	 pege se šire…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sr-Latn-RS" sz="3600" dirty="0">
                <a:sym typeface="Wingdings" panose="05000000000000000000" pitchFamily="2" charset="2"/>
              </a:rPr>
              <a:t>	…ali su okružene teško zapošljivom i slabom mobilnom</a:t>
            </a:r>
            <a:br>
              <a:rPr lang="sr-Latn-RS" sz="3600" dirty="0">
                <a:sym typeface="Wingdings" panose="05000000000000000000" pitchFamily="2" charset="2"/>
              </a:rPr>
            </a:br>
            <a:r>
              <a:rPr lang="sr-Latn-RS" sz="3600" dirty="0">
                <a:sym typeface="Wingdings" panose="05000000000000000000" pitchFamily="2" charset="2"/>
              </a:rPr>
              <a:t>								</a:t>
            </a:r>
            <a:r>
              <a:rPr lang="sr-Latn-RS" sz="2400" dirty="0">
                <a:sym typeface="Wingdings" panose="05000000000000000000" pitchFamily="2" charset="2"/>
              </a:rPr>
              <a:t>(odlazi u inostranstvo)</a:t>
            </a:r>
            <a:endParaRPr lang="sr-Latn-RS" sz="3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7902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FFBB-5312-40C6-8A56-B8A51870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3181"/>
            <a:ext cx="7543801" cy="1325563"/>
          </a:xfrm>
        </p:spPr>
        <p:txBody>
          <a:bodyPr>
            <a:noAutofit/>
          </a:bodyPr>
          <a:lstStyle/>
          <a:p>
            <a:r>
              <a:rPr lang="pl-PL" dirty="0"/>
              <a:t>Od 2000: najsporiji ili relativno spor privredni rast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F2744FA-108E-44C3-AD7C-C633B798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AFD-9191-49CF-B34C-EA70BBBCF7E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40BD9F-5BC4-47D1-9AB2-0AE9CC3BDB9A}"/>
              </a:ext>
            </a:extLst>
          </p:cNvPr>
          <p:cNvSpPr txBox="1">
            <a:spLocks/>
          </p:cNvSpPr>
          <p:nvPr/>
        </p:nvSpPr>
        <p:spPr>
          <a:xfrm>
            <a:off x="9058275" y="229856"/>
            <a:ext cx="17811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565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sz="3200" dirty="0"/>
              <a:t>Uvod/ 1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8832FC-F411-4610-886F-58442DA83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" y="1584448"/>
            <a:ext cx="8747276" cy="524452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1EF8E92-A693-43E7-891A-5EA4E6A74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8275" y="1770744"/>
            <a:ext cx="3133724" cy="3991427"/>
          </a:xfrm>
        </p:spPr>
        <p:txBody>
          <a:bodyPr anchor="ctr">
            <a:normAutofit/>
          </a:bodyPr>
          <a:lstStyle/>
          <a:p>
            <a:pPr marL="450850" lvl="0" indent="-450850">
              <a:spcAft>
                <a:spcPts val="1200"/>
              </a:spcAft>
            </a:pPr>
            <a:r>
              <a:rPr lang="sr-Latn-RS" sz="1800" dirty="0"/>
              <a:t>GDP 2000 </a:t>
            </a:r>
            <a:r>
              <a:rPr lang="en-US" sz="1800" dirty="0"/>
              <a:t>&gt;</a:t>
            </a:r>
            <a:r>
              <a:rPr lang="sr-Latn-RS" sz="1800" dirty="0"/>
              <a:t>≃</a:t>
            </a:r>
            <a:r>
              <a:rPr lang="en-US" sz="1800" dirty="0"/>
              <a:t> ½ </a:t>
            </a:r>
            <a:r>
              <a:rPr lang="sr-Latn-RS" sz="1800" dirty="0"/>
              <a:t>GDP 1989</a:t>
            </a:r>
          </a:p>
          <a:p>
            <a:pPr marL="450850" lvl="0" indent="-450850">
              <a:spcAft>
                <a:spcPts val="1200"/>
              </a:spcAft>
            </a:pPr>
            <a:r>
              <a:rPr lang="sr-Latn-RS" sz="2400" dirty="0"/>
              <a:t>Problemi sa statističkim merenjem…</a:t>
            </a:r>
          </a:p>
          <a:p>
            <a:pPr marL="450850" lvl="0" indent="-450850">
              <a:spcAft>
                <a:spcPts val="200"/>
              </a:spcAft>
            </a:pPr>
            <a:r>
              <a:rPr lang="en-GB" sz="2400" dirty="0"/>
              <a:t>…</a:t>
            </a:r>
            <a:r>
              <a:rPr lang="sr-Latn-RS" sz="2400" dirty="0"/>
              <a:t>ali </a:t>
            </a:r>
            <a:r>
              <a:rPr lang="en-GB" sz="2400" dirty="0"/>
              <a:t>bez </a:t>
            </a:r>
            <a:r>
              <a:rPr lang="en-GB" sz="2400" dirty="0" err="1"/>
              <a:t>sumnje</a:t>
            </a:r>
            <a:r>
              <a:rPr lang="en-GB" sz="2400" dirty="0"/>
              <a:t> da bi </a:t>
            </a:r>
            <a:r>
              <a:rPr lang="en-GB" sz="2400" dirty="0" err="1"/>
              <a:t>bolje</a:t>
            </a:r>
            <a:r>
              <a:rPr lang="en-GB" sz="2400" dirty="0"/>
              <a:t> </a:t>
            </a:r>
            <a:r>
              <a:rPr lang="en-GB" sz="2400" dirty="0" err="1"/>
              <a:t>institucije</a:t>
            </a:r>
            <a:r>
              <a:rPr lang="en-GB" sz="2400" dirty="0"/>
              <a:t> </a:t>
            </a:r>
            <a:r>
              <a:rPr lang="en-GB" sz="2400" dirty="0" err="1"/>
              <a:t>značajno</a:t>
            </a:r>
            <a:r>
              <a:rPr lang="en-GB" sz="2400" dirty="0"/>
              <a:t> </a:t>
            </a:r>
            <a:r>
              <a:rPr lang="en-GB" sz="2400" dirty="0" err="1"/>
              <a:t>ubrzale</a:t>
            </a:r>
            <a:r>
              <a:rPr lang="en-GB" sz="2400" dirty="0"/>
              <a:t> </a:t>
            </a:r>
            <a:r>
              <a:rPr lang="en-GB" sz="2400" dirty="0" err="1"/>
              <a:t>privredni</a:t>
            </a:r>
            <a:r>
              <a:rPr lang="en-GB" sz="2400" dirty="0"/>
              <a:t> </a:t>
            </a:r>
            <a:r>
              <a:rPr lang="en-GB" sz="2400" dirty="0" err="1"/>
              <a:t>rast</a:t>
            </a:r>
            <a:r>
              <a:rPr lang="sr-Latn-RS" sz="2400" dirty="0"/>
              <a:t>.</a:t>
            </a:r>
            <a:endParaRPr lang="en-GB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4C9C13-9BF0-4780-96E2-405E2F9BA2F4}"/>
              </a:ext>
            </a:extLst>
          </p:cNvPr>
          <p:cNvSpPr/>
          <p:nvPr/>
        </p:nvSpPr>
        <p:spPr>
          <a:xfrm>
            <a:off x="9499017" y="6087269"/>
            <a:ext cx="2335439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0850" lvl="0" indent="-450850"/>
            <a:r>
              <a:rPr lang="sr-Latn-R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Zapadni Balkan =</a:t>
            </a:r>
          </a:p>
          <a:p>
            <a:pPr marL="450850" lvl="0" indent="-450850">
              <a:spcAft>
                <a:spcPts val="1200"/>
              </a:spcAft>
            </a:pPr>
            <a:r>
              <a:rPr lang="sr-Latn-R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BiH, CG, Mak, Alb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244F8-0969-40AE-B7DB-FC15720FE28C}"/>
              </a:ext>
            </a:extLst>
          </p:cNvPr>
          <p:cNvSpPr txBox="1"/>
          <p:nvPr/>
        </p:nvSpPr>
        <p:spPr>
          <a:xfrm>
            <a:off x="1197134" y="1791063"/>
            <a:ext cx="210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Nisko s obzirom </a:t>
            </a:r>
          </a:p>
          <a:p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trenutak (postkonfliktni oporavak)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06CE4B-5C3B-44F2-BFC9-A9462ECCF84A}"/>
              </a:ext>
            </a:extLst>
          </p:cNvPr>
          <p:cNvSpPr txBox="1"/>
          <p:nvPr/>
        </p:nvSpPr>
        <p:spPr>
          <a:xfrm>
            <a:off x="3602148" y="1944913"/>
            <a:ext cx="1274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 deficit = 24% BDP-a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6AA59B-73D2-406A-98A5-A115A534DA97}"/>
              </a:ext>
            </a:extLst>
          </p:cNvPr>
          <p:cNvSpPr txBox="1"/>
          <p:nvPr/>
        </p:nvSpPr>
        <p:spPr>
          <a:xfrm>
            <a:off x="7281814" y="1944913"/>
            <a:ext cx="196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 38 zemalja, samo Grčka ostvarila sporiji rast od Srbije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06E5D-40E2-4DA8-ABDE-368151F73D30}"/>
              </a:ext>
            </a:extLst>
          </p:cNvPr>
          <p:cNvSpPr/>
          <p:nvPr/>
        </p:nvSpPr>
        <p:spPr>
          <a:xfrm>
            <a:off x="0" y="6257836"/>
            <a:ext cx="8381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Izvor: Eurostat, Min Fin</a:t>
            </a:r>
            <a:endParaRPr lang="sr-Latn-RS" sz="1100" dirty="0"/>
          </a:p>
        </p:txBody>
      </p:sp>
    </p:spTree>
    <p:extLst>
      <p:ext uri="{BB962C8B-B14F-4D97-AF65-F5344CB8AC3E}">
        <p14:creationId xmlns:p14="http://schemas.microsoft.com/office/powerpoint/2010/main" val="468501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40BD9F-5BC4-47D1-9AB2-0AE9CC3BDB9A}"/>
              </a:ext>
            </a:extLst>
          </p:cNvPr>
          <p:cNvSpPr txBox="1">
            <a:spLocks/>
          </p:cNvSpPr>
          <p:nvPr/>
        </p:nvSpPr>
        <p:spPr>
          <a:xfrm>
            <a:off x="9324976" y="229856"/>
            <a:ext cx="15144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565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sz="3200" dirty="0"/>
              <a:t>Rizik/ 2</a:t>
            </a:r>
            <a:endParaRPr lang="en-US" sz="3200" dirty="0"/>
          </a:p>
        </p:txBody>
      </p:sp>
      <p:sp>
        <p:nvSpPr>
          <p:cNvPr id="20" name="Slide Number Placeholder 13">
            <a:extLst>
              <a:ext uri="{FF2B5EF4-FFF2-40B4-BE49-F238E27FC236}">
                <a16:creationId xmlns:a16="http://schemas.microsoft.com/office/drawing/2014/main" id="{0647F561-1EAA-4676-810C-97C625D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B5C8BAFD-9191-49CF-B34C-EA70BBBCF7E7}" type="slidenum">
              <a:rPr lang="en-US" smtClean="0"/>
              <a:t>20</a:t>
            </a:fld>
            <a:endParaRPr lang="en-US" dirty="0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EEBA08C5-0965-47B0-B8F9-06A7E3A83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981"/>
            <a:ext cx="8653462" cy="1325563"/>
          </a:xfrm>
        </p:spPr>
        <p:txBody>
          <a:bodyPr/>
          <a:lstStyle/>
          <a:p>
            <a:r>
              <a:rPr lang="sr-Latn-RS" dirty="0"/>
              <a:t>„Rasplinutost“: održivost rasta NPP je ključni izazov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13008325-E456-46F8-9906-0008552F4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r-Latn-RS" sz="3600" dirty="0">
                <a:sym typeface="Wingdings" panose="05000000000000000000" pitchFamily="2" charset="2"/>
              </a:rPr>
              <a:t>Dinamičan rast dolazi iz sprežnog procesa: </a:t>
            </a:r>
          </a:p>
          <a:p>
            <a:pPr lvl="1">
              <a:spcAft>
                <a:spcPts val="600"/>
              </a:spcAft>
            </a:pPr>
            <a:r>
              <a:rPr lang="sr-Latn-RS" sz="3200" dirty="0">
                <a:sym typeface="Wingdings" panose="05000000000000000000" pitchFamily="2" charset="2"/>
              </a:rPr>
              <a:t>razvoja radne snage</a:t>
            </a:r>
          </a:p>
          <a:p>
            <a:pPr lvl="1">
              <a:spcAft>
                <a:spcPts val="600"/>
              </a:spcAft>
            </a:pPr>
            <a:r>
              <a:rPr lang="sr-Latn-RS" sz="3200" dirty="0">
                <a:sym typeface="Wingdings" panose="05000000000000000000" pitchFamily="2" charset="2"/>
              </a:rPr>
              <a:t>anglomeracije institucija i preduzeća</a:t>
            </a:r>
          </a:p>
          <a:p>
            <a:pPr lvl="1">
              <a:spcAft>
                <a:spcPts val="600"/>
              </a:spcAft>
            </a:pPr>
            <a:r>
              <a:rPr lang="sr-Latn-RS" sz="3200" dirty="0">
                <a:sym typeface="Wingdings" panose="05000000000000000000" pitchFamily="2" charset="2"/>
              </a:rPr>
              <a:t>prelivanja znanja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sr-Latn-RS" sz="3200" dirty="0">
              <a:sym typeface="Wingdings" panose="05000000000000000000" pitchFamily="2" charset="2"/>
            </a:endParaRPr>
          </a:p>
          <a:p>
            <a:pPr>
              <a:spcAft>
                <a:spcPts val="2400"/>
              </a:spcAft>
            </a:pPr>
            <a:r>
              <a:rPr lang="sr-Latn-RS" sz="3600" dirty="0">
                <a:sym typeface="Wingdings" panose="05000000000000000000" pitchFamily="2" charset="2"/>
              </a:rPr>
              <a:t>Za sada takvi procesi nisu vidljivi.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FEE43E-5CBC-430C-BD20-364D4420F11E}"/>
              </a:ext>
            </a:extLst>
          </p:cNvPr>
          <p:cNvSpPr/>
          <p:nvPr/>
        </p:nvSpPr>
        <p:spPr>
          <a:xfrm>
            <a:off x="8351708" y="3229542"/>
            <a:ext cx="30020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sr-Latn-RS" sz="32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integrisanje u lance i klastere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5523FD2-6280-4518-913A-798247E42056}"/>
              </a:ext>
            </a:extLst>
          </p:cNvPr>
          <p:cNvSpPr/>
          <p:nvPr/>
        </p:nvSpPr>
        <p:spPr>
          <a:xfrm>
            <a:off x="8220936" y="2809875"/>
            <a:ext cx="475390" cy="1989327"/>
          </a:xfrm>
          <a:prstGeom prst="rightBrace">
            <a:avLst>
              <a:gd name="adj1" fmla="val 8333"/>
              <a:gd name="adj2" fmla="val 49142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60145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1EDBF-B93C-4670-8C6B-9AA16590C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1224" y="2220686"/>
            <a:ext cx="5472548" cy="1313089"/>
          </a:xfrm>
        </p:spPr>
        <p:txBody>
          <a:bodyPr anchor="ctr">
            <a:normAutofit/>
          </a:bodyPr>
          <a:lstStyle/>
          <a:p>
            <a:pPr algn="l"/>
            <a:r>
              <a:rPr lang="sr-Latn-RS" dirty="0"/>
              <a:t>Hvala na pažnji</a:t>
            </a:r>
            <a:r>
              <a:rPr lang="en-US" dirty="0"/>
              <a:t>!</a:t>
            </a:r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03CD12D-458D-4E0F-8A44-A537F068F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52" y="2220686"/>
            <a:ext cx="4378294" cy="1598246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5E759DF-6AF1-420D-AF0D-46BD0278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B5C8BAFD-9191-49CF-B34C-EA70BBBCF7E7}" type="slidenum">
              <a:rPr lang="en-US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</a:t>
            </a:fld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135600-83B0-41DF-9601-104A93CC5324}"/>
              </a:ext>
            </a:extLst>
          </p:cNvPr>
          <p:cNvSpPr txBox="1">
            <a:spLocks/>
          </p:cNvSpPr>
          <p:nvPr/>
        </p:nvSpPr>
        <p:spPr>
          <a:xfrm>
            <a:off x="571500" y="6264275"/>
            <a:ext cx="378344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00" b="1" kern="1200">
                <a:solidFill>
                  <a:srgbClr val="565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000" dirty="0"/>
              <a:t>25.10.2018, Ekonomski fakultet</a:t>
            </a: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7C2415-6916-4FE9-9ED1-DB97595819E0}"/>
              </a:ext>
            </a:extLst>
          </p:cNvPr>
          <p:cNvSpPr txBox="1">
            <a:spLocks/>
          </p:cNvSpPr>
          <p:nvPr/>
        </p:nvSpPr>
        <p:spPr>
          <a:xfrm>
            <a:off x="5186377" y="4737100"/>
            <a:ext cx="378344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00" b="1" kern="1200">
                <a:solidFill>
                  <a:srgbClr val="565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400" dirty="0"/>
              <a:t>www.ceves.org.rs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F7404C-7D98-4CC8-8831-862EEA814BB9}"/>
              </a:ext>
            </a:extLst>
          </p:cNvPr>
          <p:cNvSpPr txBox="1">
            <a:spLocks/>
          </p:cNvSpPr>
          <p:nvPr/>
        </p:nvSpPr>
        <p:spPr>
          <a:xfrm>
            <a:off x="5186377" y="5194300"/>
            <a:ext cx="378344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00" b="1" kern="1200">
                <a:solidFill>
                  <a:srgbClr val="565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400" dirty="0"/>
              <a:t>office</a:t>
            </a:r>
            <a:r>
              <a:rPr lang="en-US" sz="2400" dirty="0"/>
              <a:t>@</a:t>
            </a:r>
            <a:r>
              <a:rPr lang="sr-Latn-RS" sz="2400" dirty="0"/>
              <a:t>ceves.org.rs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81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FFBB-5312-40C6-8A56-B8A51870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3181"/>
            <a:ext cx="7543801" cy="1325563"/>
          </a:xfrm>
        </p:spPr>
        <p:txBody>
          <a:bodyPr>
            <a:noAutofit/>
          </a:bodyPr>
          <a:lstStyle/>
          <a:p>
            <a:r>
              <a:rPr lang="pl-PL" dirty="0"/>
              <a:t>Problem mora biti dublji od korupcije i „partijske države”...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F2744FA-108E-44C3-AD7C-C633B798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AFD-9191-49CF-B34C-EA70BBBCF7E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40BD9F-5BC4-47D1-9AB2-0AE9CC3BDB9A}"/>
              </a:ext>
            </a:extLst>
          </p:cNvPr>
          <p:cNvSpPr txBox="1">
            <a:spLocks/>
          </p:cNvSpPr>
          <p:nvPr/>
        </p:nvSpPr>
        <p:spPr>
          <a:xfrm>
            <a:off x="9058275" y="229856"/>
            <a:ext cx="17811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565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sz="3200" dirty="0"/>
              <a:t>Uvod/ 2</a:t>
            </a:r>
            <a:endParaRPr lang="en-US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76FD9A-C87C-46FF-823F-76519F9AA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972656"/>
              </p:ext>
            </p:extLst>
          </p:nvPr>
        </p:nvGraphicFramePr>
        <p:xfrm>
          <a:off x="838199" y="1744087"/>
          <a:ext cx="7381876" cy="1696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7722">
                  <a:extLst>
                    <a:ext uri="{9D8B030D-6E8A-4147-A177-3AD203B41FA5}">
                      <a16:colId xmlns:a16="http://schemas.microsoft.com/office/drawing/2014/main" val="4205384429"/>
                    </a:ext>
                  </a:extLst>
                </a:gridCol>
                <a:gridCol w="2193236">
                  <a:extLst>
                    <a:ext uri="{9D8B030D-6E8A-4147-A177-3AD203B41FA5}">
                      <a16:colId xmlns:a16="http://schemas.microsoft.com/office/drawing/2014/main" val="1691339703"/>
                    </a:ext>
                  </a:extLst>
                </a:gridCol>
                <a:gridCol w="1920445">
                  <a:extLst>
                    <a:ext uri="{9D8B030D-6E8A-4147-A177-3AD203B41FA5}">
                      <a16:colId xmlns:a16="http://schemas.microsoft.com/office/drawing/2014/main" val="3759547040"/>
                    </a:ext>
                  </a:extLst>
                </a:gridCol>
                <a:gridCol w="2040473">
                  <a:extLst>
                    <a:ext uri="{9D8B030D-6E8A-4147-A177-3AD203B41FA5}">
                      <a16:colId xmlns:a16="http://schemas.microsoft.com/office/drawing/2014/main" val="2242499490"/>
                    </a:ext>
                  </a:extLst>
                </a:gridCol>
              </a:tblGrid>
              <a:tr h="560963">
                <a:tc>
                  <a:txBody>
                    <a:bodyPr/>
                    <a:lstStyle/>
                    <a:p>
                      <a:pPr algn="l" fontAlgn="b"/>
                      <a:endParaRPr lang="sr-Latn-R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Godišnji rast BDP-a</a:t>
                      </a:r>
                      <a:br>
                        <a:rPr lang="sr-Latn-R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sr-Latn-R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(%, 2009-2016)</a:t>
                      </a:r>
                      <a:endParaRPr lang="sr-Latn-R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Prosečna zarada (EUR, 2017)</a:t>
                      </a:r>
                      <a:endParaRPr lang="sr-Latn-R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Indeks percepcije korupcije (rang)</a:t>
                      </a:r>
                      <a:endParaRPr lang="sr-Latn-R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031987"/>
                  </a:ext>
                </a:extLst>
              </a:tr>
              <a:tr h="195136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Mongolija</a:t>
                      </a:r>
                      <a:endParaRPr lang="sr-Latn-R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345</a:t>
                      </a:r>
                      <a:endParaRPr lang="sr-Latn-R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103</a:t>
                      </a:r>
                      <a:endParaRPr lang="sr-Latn-R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770244"/>
                  </a:ext>
                </a:extLst>
              </a:tr>
              <a:tr h="195136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Laos</a:t>
                      </a:r>
                      <a:endParaRPr lang="sr-Latn-RS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240</a:t>
                      </a:r>
                      <a:endParaRPr lang="sr-Latn-R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135</a:t>
                      </a:r>
                      <a:endParaRPr lang="sr-Latn-R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951358"/>
                  </a:ext>
                </a:extLst>
              </a:tr>
              <a:tr h="195136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Tajland</a:t>
                      </a:r>
                      <a:endParaRPr lang="sr-Latn-RS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370</a:t>
                      </a:r>
                      <a:endParaRPr lang="sr-Latn-RS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96</a:t>
                      </a:r>
                      <a:endParaRPr lang="sr-Latn-R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827101"/>
                  </a:ext>
                </a:extLst>
              </a:tr>
              <a:tr h="195136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Srbija</a:t>
                      </a:r>
                      <a:endParaRPr lang="sr-Latn-R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395</a:t>
                      </a:r>
                      <a:endParaRPr lang="sr-Latn-RS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77</a:t>
                      </a:r>
                      <a:endParaRPr lang="sr-Latn-R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334127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1ACDBB3-9EDE-404F-AD93-0637130A49F6}"/>
              </a:ext>
            </a:extLst>
          </p:cNvPr>
          <p:cNvSpPr txBox="1">
            <a:spLocks/>
          </p:cNvSpPr>
          <p:nvPr/>
        </p:nvSpPr>
        <p:spPr>
          <a:xfrm>
            <a:off x="791028" y="3568701"/>
            <a:ext cx="10609944" cy="3289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3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r-Latn-RS" sz="2400" dirty="0"/>
              <a:t>Da li je u Bugarskoj vladavina prava toliko bolja?</a:t>
            </a:r>
            <a:r>
              <a:rPr lang="en-US" sz="2400" dirty="0"/>
              <a:t> </a:t>
            </a:r>
            <a:endParaRPr lang="sr-Latn-RS" sz="2400" dirty="0"/>
          </a:p>
          <a:p>
            <a:pPr lvl="1"/>
            <a:r>
              <a:rPr lang="en-US" sz="1800" dirty="0"/>
              <a:t>BDP </a:t>
            </a:r>
            <a:r>
              <a:rPr lang="sr-Latn-RS" sz="1800" dirty="0"/>
              <a:t>Bugarske </a:t>
            </a:r>
            <a:r>
              <a:rPr lang="en-US" sz="1800" dirty="0" err="1"/>
              <a:t>rastao</a:t>
            </a:r>
            <a:r>
              <a:rPr lang="en-US" sz="1800" dirty="0"/>
              <a:t> </a:t>
            </a:r>
            <a:r>
              <a:rPr lang="sr-Latn-RS" sz="1800" dirty="0"/>
              <a:t>4.2</a:t>
            </a:r>
            <a:r>
              <a:rPr lang="en-US" sz="1800" dirty="0"/>
              <a:t>% </a:t>
            </a:r>
            <a:r>
              <a:rPr lang="en-US" sz="1800" dirty="0" err="1"/>
              <a:t>godišnje</a:t>
            </a:r>
            <a:r>
              <a:rPr lang="en-US" sz="1800" dirty="0"/>
              <a:t> </a:t>
            </a:r>
            <a:r>
              <a:rPr lang="sr-Latn-RS" sz="1800" dirty="0"/>
              <a:t>u periodu</a:t>
            </a:r>
            <a:r>
              <a:rPr lang="en-US" sz="1800" dirty="0"/>
              <a:t> </a:t>
            </a:r>
            <a:r>
              <a:rPr lang="sr-Latn-RS" sz="1800" dirty="0"/>
              <a:t>19</a:t>
            </a:r>
            <a:r>
              <a:rPr lang="en-US" sz="1800" dirty="0"/>
              <a:t>97 </a:t>
            </a:r>
            <a:r>
              <a:rPr lang="sr-Latn-RS" sz="1800" dirty="0"/>
              <a:t>– </a:t>
            </a:r>
            <a:r>
              <a:rPr lang="en-US" sz="1800" dirty="0"/>
              <a:t>2007</a:t>
            </a:r>
            <a:r>
              <a:rPr lang="sr-Latn-RS" sz="1800" dirty="0"/>
              <a:t> (6% godišnje u periodu 2000 – 2007)</a:t>
            </a:r>
          </a:p>
          <a:p>
            <a:pPr>
              <a:spcAft>
                <a:spcPts val="600"/>
              </a:spcAft>
            </a:pPr>
            <a:r>
              <a:rPr lang="en-US" sz="2400" dirty="0" err="1"/>
              <a:t>Delimo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drugim</a:t>
            </a:r>
            <a:r>
              <a:rPr lang="en-US" sz="2400" dirty="0"/>
              <a:t> </a:t>
            </a:r>
            <a:r>
              <a:rPr lang="en-US" sz="2400" dirty="0" err="1"/>
              <a:t>bivšim</a:t>
            </a:r>
            <a:r>
              <a:rPr lang="en-US" sz="2400" dirty="0"/>
              <a:t> YU</a:t>
            </a:r>
            <a:r>
              <a:rPr lang="sr-Latn-RS" sz="2400" dirty="0"/>
              <a:t> republikama</a:t>
            </a:r>
            <a:r>
              <a:rPr lang="en-US" sz="2400" dirty="0"/>
              <a:t>:</a:t>
            </a:r>
            <a:endParaRPr lang="sr-Latn-RS" sz="2400" dirty="0"/>
          </a:p>
          <a:p>
            <a:pPr lvl="1"/>
            <a:r>
              <a:rPr lang="en-US" sz="1800" dirty="0" err="1"/>
              <a:t>spor</a:t>
            </a:r>
            <a:r>
              <a:rPr lang="en-US" sz="1800" dirty="0"/>
              <a:t> </a:t>
            </a:r>
            <a:r>
              <a:rPr lang="en-US" sz="1800" dirty="0" err="1"/>
              <a:t>privredni</a:t>
            </a:r>
            <a:r>
              <a:rPr lang="en-US" sz="1800" dirty="0"/>
              <a:t> </a:t>
            </a:r>
            <a:r>
              <a:rPr lang="en-US" sz="1800" dirty="0" err="1"/>
              <a:t>rast</a:t>
            </a:r>
            <a:endParaRPr lang="sr-Latn-RS" sz="1800" dirty="0"/>
          </a:p>
          <a:p>
            <a:pPr lvl="2"/>
            <a:r>
              <a:rPr lang="sr-Latn-RS" sz="1600" dirty="0"/>
              <a:t>d</a:t>
            </a:r>
            <a:r>
              <a:rPr lang="en-US" sz="1600" dirty="0" err="1"/>
              <a:t>uboku</a:t>
            </a:r>
            <a:r>
              <a:rPr lang="en-US" sz="1600" dirty="0"/>
              <a:t> </a:t>
            </a:r>
            <a:r>
              <a:rPr lang="en-US" sz="1600" dirty="0" err="1"/>
              <a:t>destrukciju</a:t>
            </a:r>
            <a:r>
              <a:rPr lang="en-US" sz="1600" dirty="0"/>
              <a:t> 1990tih</a:t>
            </a:r>
            <a:endParaRPr lang="sr-Latn-RS" sz="1600" dirty="0"/>
          </a:p>
          <a:p>
            <a:pPr lvl="2"/>
            <a:r>
              <a:rPr lang="sr-Latn-RS" sz="1600" dirty="0"/>
              <a:t>k</a:t>
            </a:r>
            <a:r>
              <a:rPr lang="en-US" sz="1600" dirty="0" err="1"/>
              <a:t>asni</a:t>
            </a:r>
            <a:r>
              <a:rPr lang="en-US" sz="1600" dirty="0"/>
              <a:t> “</a:t>
            </a:r>
            <a:r>
              <a:rPr lang="en-US" sz="1600" dirty="0" err="1"/>
              <a:t>dol</a:t>
            </a:r>
            <a:r>
              <a:rPr lang="sr-Latn-RS" sz="1600" dirty="0"/>
              <a:t>azak“ 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tržište</a:t>
            </a:r>
            <a:r>
              <a:rPr lang="en-US" sz="1600" dirty="0"/>
              <a:t> </a:t>
            </a:r>
            <a:r>
              <a:rPr lang="en-US" sz="1600" dirty="0" err="1"/>
              <a:t>kapitala</a:t>
            </a:r>
            <a:endParaRPr lang="sr-Latn-RS" sz="1600" dirty="0"/>
          </a:p>
          <a:p>
            <a:pPr lvl="2"/>
            <a:r>
              <a:rPr lang="sr-Latn-RS" sz="1600" dirty="0">
                <a:solidFill>
                  <a:srgbClr val="FF5050"/>
                </a:solidFill>
              </a:rPr>
              <a:t>z</a:t>
            </a:r>
            <a:r>
              <a:rPr lang="en-US" sz="1600" dirty="0" err="1">
                <a:solidFill>
                  <a:srgbClr val="FF5050"/>
                </a:solidFill>
              </a:rPr>
              <a:t>ajedničke</a:t>
            </a:r>
            <a:r>
              <a:rPr lang="en-US" sz="1600" dirty="0">
                <a:solidFill>
                  <a:srgbClr val="FF5050"/>
                </a:solidFill>
              </a:rPr>
              <a:t> ex-Yu </a:t>
            </a:r>
            <a:r>
              <a:rPr lang="en-US" sz="1600" dirty="0" err="1">
                <a:solidFill>
                  <a:srgbClr val="FF5050"/>
                </a:solidFill>
              </a:rPr>
              <a:t>institucionalne</a:t>
            </a:r>
            <a:r>
              <a:rPr lang="en-US" sz="1600" dirty="0">
                <a:solidFill>
                  <a:srgbClr val="FF5050"/>
                </a:solidFill>
              </a:rPr>
              <a:t> </a:t>
            </a:r>
            <a:r>
              <a:rPr lang="en-US" sz="1600" dirty="0" err="1">
                <a:solidFill>
                  <a:srgbClr val="FF5050"/>
                </a:solidFill>
              </a:rPr>
              <a:t>karakteristike</a:t>
            </a:r>
            <a:r>
              <a:rPr lang="en-US" sz="1600" dirty="0">
                <a:solidFill>
                  <a:srgbClr val="FF5050"/>
                </a:solidFill>
              </a:rPr>
              <a:t> (</a:t>
            </a:r>
            <a:r>
              <a:rPr lang="en-US" sz="1600" dirty="0" err="1">
                <a:solidFill>
                  <a:srgbClr val="FF5050"/>
                </a:solidFill>
              </a:rPr>
              <a:t>spora</a:t>
            </a:r>
            <a:r>
              <a:rPr lang="en-US" sz="1600" dirty="0">
                <a:solidFill>
                  <a:srgbClr val="FF5050"/>
                </a:solidFill>
              </a:rPr>
              <a:t> </a:t>
            </a:r>
            <a:r>
              <a:rPr lang="en-US" sz="1600" dirty="0" err="1">
                <a:solidFill>
                  <a:srgbClr val="FF5050"/>
                </a:solidFill>
              </a:rPr>
              <a:t>transformacija</a:t>
            </a:r>
            <a:r>
              <a:rPr lang="en-US" sz="1600" dirty="0">
                <a:solidFill>
                  <a:srgbClr val="FF5050"/>
                </a:solidFill>
              </a:rPr>
              <a:t> </a:t>
            </a:r>
            <a:r>
              <a:rPr lang="en-US" sz="1600" dirty="0" err="1">
                <a:solidFill>
                  <a:srgbClr val="FF5050"/>
                </a:solidFill>
              </a:rPr>
              <a:t>tradic</a:t>
            </a:r>
            <a:r>
              <a:rPr lang="sr-Latn-RS" sz="1600" dirty="0">
                <a:solidFill>
                  <a:srgbClr val="FF5050"/>
                </a:solidFill>
              </a:rPr>
              <a:t>ionalne</a:t>
            </a:r>
            <a:r>
              <a:rPr lang="en-US" sz="1600" dirty="0">
                <a:solidFill>
                  <a:srgbClr val="FF5050"/>
                </a:solidFill>
              </a:rPr>
              <a:t> </a:t>
            </a:r>
            <a:r>
              <a:rPr lang="sr-Latn-RS" sz="1600" dirty="0">
                <a:solidFill>
                  <a:srgbClr val="FF5050"/>
                </a:solidFill>
              </a:rPr>
              <a:t>p</a:t>
            </a:r>
            <a:r>
              <a:rPr lang="en-US" sz="1600" dirty="0" err="1">
                <a:solidFill>
                  <a:srgbClr val="FF5050"/>
                </a:solidFill>
              </a:rPr>
              <a:t>rivrede</a:t>
            </a:r>
            <a:r>
              <a:rPr lang="en-US" sz="1600" dirty="0">
                <a:solidFill>
                  <a:srgbClr val="FF5050"/>
                </a:solidFill>
              </a:rPr>
              <a:t>)</a:t>
            </a:r>
            <a:endParaRPr lang="sr-Latn-RS" sz="1600" dirty="0">
              <a:solidFill>
                <a:srgbClr val="FF5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6B9CD7-D6EF-4557-8E38-AD398E64C97B}"/>
              </a:ext>
            </a:extLst>
          </p:cNvPr>
          <p:cNvSpPr/>
          <p:nvPr/>
        </p:nvSpPr>
        <p:spPr>
          <a:xfrm>
            <a:off x="8620730" y="2922370"/>
            <a:ext cx="265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Izvor: Svetska banka,</a:t>
            </a:r>
            <a:br>
              <a:rPr lang="sr-Latn-R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r-Latn-R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Transparency International,</a:t>
            </a:r>
            <a:br>
              <a:rPr lang="sr-Latn-R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r-Latn-R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ILO Laborsta</a:t>
            </a:r>
            <a:endParaRPr lang="sr-Latn-RS" sz="1200" dirty="0"/>
          </a:p>
        </p:txBody>
      </p:sp>
    </p:spTree>
    <p:extLst>
      <p:ext uri="{BB962C8B-B14F-4D97-AF65-F5344CB8AC3E}">
        <p14:creationId xmlns:p14="http://schemas.microsoft.com/office/powerpoint/2010/main" val="16746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FFBB-5312-40C6-8A56-B8A51870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181"/>
            <a:ext cx="5438776" cy="1325563"/>
          </a:xfrm>
        </p:spPr>
        <p:txBody>
          <a:bodyPr>
            <a:noAutofit/>
          </a:bodyPr>
          <a:lstStyle/>
          <a:p>
            <a:r>
              <a:rPr lang="pl-PL" dirty="0"/>
              <a:t>... mi danas posmatramo strukturni aspekt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F2744FA-108E-44C3-AD7C-C633B798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AFD-9191-49CF-B34C-EA70BBBCF7E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40BD9F-5BC4-47D1-9AB2-0AE9CC3BDB9A}"/>
              </a:ext>
            </a:extLst>
          </p:cNvPr>
          <p:cNvSpPr txBox="1">
            <a:spLocks/>
          </p:cNvSpPr>
          <p:nvPr/>
        </p:nvSpPr>
        <p:spPr>
          <a:xfrm>
            <a:off x="9058275" y="229856"/>
            <a:ext cx="17811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565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sz="3200" dirty="0"/>
              <a:t>Uvod/ 3</a:t>
            </a:r>
            <a:endParaRPr lang="en-US" sz="32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1ACDBB3-9EDE-404F-AD93-0637130A49F6}"/>
              </a:ext>
            </a:extLst>
          </p:cNvPr>
          <p:cNvSpPr txBox="1">
            <a:spLocks/>
          </p:cNvSpPr>
          <p:nvPr/>
        </p:nvSpPr>
        <p:spPr>
          <a:xfrm>
            <a:off x="217714" y="1855457"/>
            <a:ext cx="11974286" cy="4613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3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sr-Latn-RS" dirty="0"/>
              <a:t>Spora transformacija tradicionalnog sektora…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sr-Latn-RS" dirty="0"/>
              <a:t>…</a:t>
            </a:r>
            <a:r>
              <a:rPr lang="sr-Latn-RS" u="sng" dirty="0"/>
              <a:t>nova privatna privreda</a:t>
            </a:r>
            <a:r>
              <a:rPr lang="sr-Latn-RS" dirty="0"/>
              <a:t> (NPP) je „preuzimala“ resurse postepeno.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sr-Latn-RS" dirty="0"/>
              <a:t>Dugo je bila neprimetna, konačno je dostigla osetnu veličinu.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sr-Latn-RS" dirty="0"/>
              <a:t>Njen izvoz postojano konkurentan i diverzifikovan…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sr-Latn-RS" dirty="0"/>
              <a:t>…ali „rasplinuta struktura“ širi se brzinom kojom nova radna snaga može da se obuči.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sr-Latn-RS" dirty="0"/>
              <a:t>Rizik: kako do integracije koja obzebeđuje održivost?</a:t>
            </a:r>
          </a:p>
        </p:txBody>
      </p:sp>
    </p:spTree>
    <p:extLst>
      <p:ext uri="{BB962C8B-B14F-4D97-AF65-F5344CB8AC3E}">
        <p14:creationId xmlns:p14="http://schemas.microsoft.com/office/powerpoint/2010/main" val="393858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FFBB-5312-40C6-8A56-B8A51870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181"/>
            <a:ext cx="6810376" cy="1325563"/>
          </a:xfrm>
        </p:spPr>
        <p:txBody>
          <a:bodyPr>
            <a:noAutofit/>
          </a:bodyPr>
          <a:lstStyle/>
          <a:p>
            <a:r>
              <a:rPr lang="pl-PL" dirty="0"/>
              <a:t>Srbija danas ima tri privrede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F2744FA-108E-44C3-AD7C-C633B798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AFD-9191-49CF-B34C-EA70BBBCF7E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40BD9F-5BC4-47D1-9AB2-0AE9CC3BDB9A}"/>
              </a:ext>
            </a:extLst>
          </p:cNvPr>
          <p:cNvSpPr txBox="1">
            <a:spLocks/>
          </p:cNvSpPr>
          <p:nvPr/>
        </p:nvSpPr>
        <p:spPr>
          <a:xfrm>
            <a:off x="7648577" y="229856"/>
            <a:ext cx="3190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565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sz="3200" dirty="0"/>
              <a:t>Postepena transformacija/ 1</a:t>
            </a:r>
            <a:endParaRPr lang="en-US" sz="32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1ACDBB3-9EDE-404F-AD93-0637130A49F6}"/>
              </a:ext>
            </a:extLst>
          </p:cNvPr>
          <p:cNvSpPr txBox="1">
            <a:spLocks/>
          </p:cNvSpPr>
          <p:nvPr/>
        </p:nvSpPr>
        <p:spPr>
          <a:xfrm>
            <a:off x="638175" y="1676401"/>
            <a:ext cx="4771053" cy="4613274"/>
          </a:xfrm>
          <a:prstGeom prst="rect">
            <a:avLst/>
          </a:prstGeom>
          <a:ln>
            <a:solidFill>
              <a:srgbClr val="AFABAB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3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r-Latn-RS" sz="2400" b="1" dirty="0"/>
              <a:t>1. Nova privatna (NPP)</a:t>
            </a:r>
          </a:p>
          <a:p>
            <a:pPr lvl="1"/>
            <a:r>
              <a:rPr lang="sr-Latn-RS" sz="2400" dirty="0"/>
              <a:t>Uspešno privatizovana preduzeća</a:t>
            </a:r>
          </a:p>
          <a:p>
            <a:pPr lvl="2"/>
            <a:r>
              <a:rPr lang="sr-Latn-RS" sz="2000" dirty="0"/>
              <a:t>SDI (83% velika) </a:t>
            </a:r>
          </a:p>
          <a:p>
            <a:pPr lvl="2"/>
            <a:r>
              <a:rPr lang="sr-Latn-RS" sz="2000" dirty="0"/>
              <a:t>Domaća (55% velika) </a:t>
            </a:r>
          </a:p>
          <a:p>
            <a:pPr lvl="1"/>
            <a:r>
              <a:rPr lang="sr-Latn-RS" sz="2400" dirty="0"/>
              <a:t>De novo preduzeća/preduzetnici</a:t>
            </a:r>
          </a:p>
          <a:p>
            <a:pPr lvl="2"/>
            <a:r>
              <a:rPr lang="sr-Latn-RS" sz="2000" dirty="0"/>
              <a:t>SDI (52% velika)</a:t>
            </a:r>
          </a:p>
          <a:p>
            <a:pPr lvl="2"/>
            <a:r>
              <a:rPr lang="sr-Latn-RS" sz="2000" dirty="0"/>
              <a:t>Domaća (82% MSP)</a:t>
            </a:r>
          </a:p>
          <a:p>
            <a:pPr lvl="2"/>
            <a:r>
              <a:rPr lang="sr-Latn-RS" sz="2000" dirty="0"/>
              <a:t>Preduzetnici i agencije</a:t>
            </a:r>
          </a:p>
          <a:p>
            <a:pPr lvl="2"/>
            <a:r>
              <a:rPr lang="sr-Latn-RS" sz="2000" dirty="0"/>
              <a:t>Moderna polj. gazdinstva</a:t>
            </a:r>
          </a:p>
          <a:p>
            <a:pPr lvl="2"/>
            <a:r>
              <a:rPr lang="sr-Latn-RS" sz="2000" dirty="0"/>
              <a:t>Banke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646F821-F360-4E79-83CA-2E3162265AD3}"/>
              </a:ext>
            </a:extLst>
          </p:cNvPr>
          <p:cNvSpPr txBox="1">
            <a:spLocks/>
          </p:cNvSpPr>
          <p:nvPr/>
        </p:nvSpPr>
        <p:spPr>
          <a:xfrm>
            <a:off x="6362700" y="1676400"/>
            <a:ext cx="5191125" cy="4951743"/>
          </a:xfrm>
          <a:prstGeom prst="rect">
            <a:avLst/>
          </a:prstGeom>
          <a:ln>
            <a:solidFill>
              <a:srgbClr val="AFABAB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3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r-Latn-RS" sz="2400" b="1" dirty="0"/>
              <a:t>2. Netransformisana tradicionalna</a:t>
            </a:r>
          </a:p>
          <a:p>
            <a:pPr lvl="1"/>
            <a:r>
              <a:rPr lang="sr-Latn-RS" sz="2400" dirty="0"/>
              <a:t>Državna preduzeća (83% velika)</a:t>
            </a:r>
          </a:p>
          <a:p>
            <a:pPr lvl="2"/>
            <a:r>
              <a:rPr lang="sr-Latn-RS" sz="2000" dirty="0"/>
              <a:t>Javna i državna preduzeća</a:t>
            </a:r>
          </a:p>
          <a:p>
            <a:pPr lvl="2"/>
            <a:r>
              <a:rPr lang="sr-Latn-RS" sz="2000" dirty="0"/>
              <a:t>Čekanje na privatizaciju (Bor, Petrohemija...)</a:t>
            </a:r>
          </a:p>
          <a:p>
            <a:pPr lvl="2"/>
            <a:r>
              <a:rPr lang="sr-Latn-RS" sz="2000" dirty="0"/>
              <a:t>Neuspela privatizacija i stečajevi u toku</a:t>
            </a:r>
          </a:p>
          <a:p>
            <a:pPr lvl="1"/>
            <a:r>
              <a:rPr lang="sr-Latn-RS" sz="2400" dirty="0"/>
              <a:t>Državne i privatne ustanove</a:t>
            </a:r>
          </a:p>
          <a:p>
            <a:pPr lvl="0"/>
            <a:r>
              <a:rPr lang="sr-Latn-RS" sz="2400" b="1" dirty="0"/>
              <a:t>3. Prekarna</a:t>
            </a:r>
          </a:p>
          <a:p>
            <a:pPr lvl="1"/>
            <a:r>
              <a:rPr lang="sr-Latn-RS" sz="2400" dirty="0"/>
              <a:t>Polj gazdinstva (neplaćeni rad)</a:t>
            </a:r>
          </a:p>
          <a:p>
            <a:pPr lvl="1"/>
            <a:r>
              <a:rPr lang="sr-Latn-RS" sz="2400" dirty="0"/>
              <a:t>Neformalna zaposlenost</a:t>
            </a:r>
          </a:p>
          <a:p>
            <a:pPr lvl="1"/>
            <a:r>
              <a:rPr lang="sr-Latn-RS" sz="2400" dirty="0"/>
              <a:t>Preduzetnici na margini egzistencije</a:t>
            </a:r>
          </a:p>
        </p:txBody>
      </p:sp>
      <p:sp>
        <p:nvSpPr>
          <p:cNvPr id="3" name="Not Equal 2">
            <a:extLst>
              <a:ext uri="{FF2B5EF4-FFF2-40B4-BE49-F238E27FC236}">
                <a16:creationId xmlns:a16="http://schemas.microsoft.com/office/drawing/2014/main" id="{54B2ED1B-0F60-4DC3-A19D-2FB865CF6D6D}"/>
              </a:ext>
            </a:extLst>
          </p:cNvPr>
          <p:cNvSpPr/>
          <p:nvPr/>
        </p:nvSpPr>
        <p:spPr>
          <a:xfrm>
            <a:off x="5409228" y="3646388"/>
            <a:ext cx="792000" cy="432000"/>
          </a:xfrm>
          <a:prstGeom prst="mathNotEqual">
            <a:avLst/>
          </a:prstGeom>
          <a:solidFill>
            <a:srgbClr val="56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A1145E-4751-4E1F-A997-3D4525F251A0}"/>
              </a:ext>
            </a:extLst>
          </p:cNvPr>
          <p:cNvSpPr/>
          <p:nvPr/>
        </p:nvSpPr>
        <p:spPr>
          <a:xfrm>
            <a:off x="838200" y="6290365"/>
            <a:ext cx="4915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600" dirty="0"/>
              <a:t>(% prikazan u zagradi se odnosi</a:t>
            </a:r>
            <a:br>
              <a:rPr lang="sr-Latn-RS" sz="1600" dirty="0"/>
            </a:br>
            <a:r>
              <a:rPr lang="sr-Latn-RS" sz="1600" dirty="0"/>
              <a:t>na učešče preduzeća po veličini u dodatoj vrednosti)</a:t>
            </a:r>
          </a:p>
        </p:txBody>
      </p:sp>
    </p:spTree>
    <p:extLst>
      <p:ext uri="{BB962C8B-B14F-4D97-AF65-F5344CB8AC3E}">
        <p14:creationId xmlns:p14="http://schemas.microsoft.com/office/powerpoint/2010/main" val="257863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FFBB-5312-40C6-8A56-B8A51870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956"/>
            <a:ext cx="6056086" cy="1325563"/>
          </a:xfrm>
        </p:spPr>
        <p:txBody>
          <a:bodyPr>
            <a:noAutofit/>
          </a:bodyPr>
          <a:lstStyle/>
          <a:p>
            <a:r>
              <a:rPr lang="pl-PL" sz="3200" dirty="0"/>
              <a:t>Transformacija – </a:t>
            </a:r>
            <a:br>
              <a:rPr lang="pl-PL" sz="3200" dirty="0"/>
            </a:br>
            <a:r>
              <a:rPr lang="pl-PL" sz="3200" dirty="0"/>
              <a:t>spora i postepena koliko i priliv SDI</a:t>
            </a:r>
            <a:endParaRPr lang="en-US" sz="32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F2744FA-108E-44C3-AD7C-C633B798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AFD-9191-49CF-B34C-EA70BBBCF7E7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402771-C033-429A-9A4B-B4E05B59DD1F}"/>
              </a:ext>
            </a:extLst>
          </p:cNvPr>
          <p:cNvSpPr txBox="1">
            <a:spLocks/>
          </p:cNvSpPr>
          <p:nvPr/>
        </p:nvSpPr>
        <p:spPr>
          <a:xfrm>
            <a:off x="6701967" y="1614505"/>
            <a:ext cx="4347484" cy="726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37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300"/>
              </a:spcAft>
              <a:buNone/>
            </a:pPr>
            <a:r>
              <a:rPr lang="sr-Latn-RS" sz="2400" b="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Kumulativne neto SDI/capita</a:t>
            </a:r>
            <a:r>
              <a:rPr lang="en-US" sz="2400" b="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sr-Latn-RS" sz="2400" b="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Srbija i NČEU (EUR)</a:t>
            </a:r>
            <a:endParaRPr lang="en-US" sz="2400" b="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sr-Latn-R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1D9781-1F69-4D40-A6C0-231DE79DE16D}"/>
              </a:ext>
            </a:extLst>
          </p:cNvPr>
          <p:cNvSpPr/>
          <p:nvPr/>
        </p:nvSpPr>
        <p:spPr>
          <a:xfrm>
            <a:off x="6701967" y="6519445"/>
            <a:ext cx="52744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Izvor: Svetska banka</a:t>
            </a:r>
            <a:endParaRPr lang="sr-Latn-RS" sz="1600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4E78007-9AAD-4968-88EA-A5D15733B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30" y="1825624"/>
            <a:ext cx="5504546" cy="5032376"/>
          </a:xfrm>
        </p:spPr>
        <p:txBody>
          <a:bodyPr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sr-Latn-RS" dirty="0"/>
              <a:t>Kada su SDI konačno počele da pristižu (2003)</a:t>
            </a:r>
            <a:r>
              <a:rPr lang="en-US" dirty="0"/>
              <a:t>, </a:t>
            </a:r>
            <a:r>
              <a:rPr lang="sr-Latn-RS" dirty="0"/>
              <a:t>druge NČEU su već akumulirale iznos SDI od </a:t>
            </a:r>
            <a:r>
              <a:rPr lang="en-US" dirty="0"/>
              <a:t>2.681 </a:t>
            </a:r>
            <a:r>
              <a:rPr lang="sr-Latn-RS" dirty="0"/>
              <a:t>EUR pc </a:t>
            </a:r>
          </a:p>
          <a:p>
            <a:pPr>
              <a:spcAft>
                <a:spcPts val="1800"/>
              </a:spcAft>
            </a:pPr>
            <a:r>
              <a:rPr lang="sr-Latn-RS" dirty="0"/>
              <a:t>Srbija je taj iznos dostigla tek 2009. godine.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2F8D0BB-1088-4DAC-A093-AEC45311A1E2}"/>
              </a:ext>
            </a:extLst>
          </p:cNvPr>
          <p:cNvSpPr txBox="1">
            <a:spLocks/>
          </p:cNvSpPr>
          <p:nvPr/>
        </p:nvSpPr>
        <p:spPr>
          <a:xfrm>
            <a:off x="7648577" y="229856"/>
            <a:ext cx="3190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565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sz="3200" dirty="0"/>
              <a:t>Postepena transformacija/ 2</a:t>
            </a:r>
            <a:endParaRPr lang="en-US" sz="3200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A0C22ED-5D18-4438-9D03-DA9BE9CB97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169831"/>
              </p:ext>
            </p:extLst>
          </p:nvPr>
        </p:nvGraphicFramePr>
        <p:xfrm>
          <a:off x="5635177" y="2340714"/>
          <a:ext cx="6571336" cy="4178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023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FFBB-5312-40C6-8A56-B8A51870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181"/>
            <a:ext cx="6810376" cy="1325563"/>
          </a:xfrm>
        </p:spPr>
        <p:txBody>
          <a:bodyPr>
            <a:noAutofit/>
          </a:bodyPr>
          <a:lstStyle/>
          <a:p>
            <a:r>
              <a:rPr lang="pl-PL" dirty="0"/>
              <a:t>Ilustracija transformacije –</a:t>
            </a:r>
            <a:br>
              <a:rPr lang="pl-PL" dirty="0"/>
            </a:br>
            <a:r>
              <a:rPr lang="pl-PL" dirty="0"/>
              <a:t>sektor Mašina i opreme (MiO)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F2744FA-108E-44C3-AD7C-C633B798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AFD-9191-49CF-B34C-EA70BBBCF7E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A61D7DA-FCC5-4931-B058-8ACBE43BCB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804908"/>
              </p:ext>
            </p:extLst>
          </p:nvPr>
        </p:nvGraphicFramePr>
        <p:xfrm>
          <a:off x="2791724" y="1829016"/>
          <a:ext cx="8047727" cy="52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D4370CD-0114-421D-ACB7-0E273C3346D9}"/>
              </a:ext>
            </a:extLst>
          </p:cNvPr>
          <p:cNvSpPr txBox="1">
            <a:spLocks/>
          </p:cNvSpPr>
          <p:nvPr/>
        </p:nvSpPr>
        <p:spPr>
          <a:xfrm>
            <a:off x="4732864" y="1614194"/>
            <a:ext cx="4165447" cy="352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3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sr-Latn-RS" sz="18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Poslovni prihodi MiO (2006-2015, mil RSD 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715523-184A-48D4-B167-6C6DE55F9CC0}"/>
              </a:ext>
            </a:extLst>
          </p:cNvPr>
          <p:cNvSpPr/>
          <p:nvPr/>
        </p:nvSpPr>
        <p:spPr>
          <a:xfrm>
            <a:off x="0" y="6519445"/>
            <a:ext cx="52744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Izvor: APR,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r-Latn-R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Agencija za privatizaciju, kalkulacije autora</a:t>
            </a:r>
            <a:endParaRPr lang="sr-Latn-RS" sz="1100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9821D315-2493-43FC-8A85-F2436C366419}"/>
              </a:ext>
            </a:extLst>
          </p:cNvPr>
          <p:cNvSpPr txBox="1">
            <a:spLocks/>
          </p:cNvSpPr>
          <p:nvPr/>
        </p:nvSpPr>
        <p:spPr>
          <a:xfrm>
            <a:off x="130630" y="1829017"/>
            <a:ext cx="2661094" cy="4351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3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sr-Latn-RS" sz="2000" dirty="0"/>
              <a:t>Tradicionalni segment je značajno manji nego na početku perioda.</a:t>
            </a:r>
            <a:endParaRPr lang="sr-Latn-RS" sz="2000" i="1" dirty="0">
              <a:highlight>
                <a:srgbClr val="FFFF00"/>
              </a:highlight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sr-Latn-RS" sz="2000" dirty="0"/>
              <a:t>Neprivatizovana preduzeća su „iščezla“.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sr-Latn-RS" sz="2000" dirty="0"/>
              <a:t>NPP je preuzela primat i dominantno utiče na razvoj sektora.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A4EAE1-7A4A-47FE-BB48-BD85099A4E24}"/>
              </a:ext>
            </a:extLst>
          </p:cNvPr>
          <p:cNvSpPr txBox="1">
            <a:spLocks/>
          </p:cNvSpPr>
          <p:nvPr/>
        </p:nvSpPr>
        <p:spPr>
          <a:xfrm>
            <a:off x="7648577" y="229856"/>
            <a:ext cx="3190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565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sz="3200" dirty="0"/>
              <a:t>Postepena transformacija/ 3</a:t>
            </a:r>
            <a:endParaRPr lang="en-US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06D6B0-6708-488D-A08D-188DF16D89E0}"/>
              </a:ext>
            </a:extLst>
          </p:cNvPr>
          <p:cNvSpPr/>
          <p:nvPr/>
        </p:nvSpPr>
        <p:spPr>
          <a:xfrm>
            <a:off x="10434546" y="2397262"/>
            <a:ext cx="204880" cy="204886"/>
          </a:xfrm>
          <a:prstGeom prst="roundRect">
            <a:avLst/>
          </a:prstGeom>
          <a:solidFill>
            <a:srgbClr val="EB7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8284D40-5632-4092-B9D4-E81DD289804A}"/>
              </a:ext>
            </a:extLst>
          </p:cNvPr>
          <p:cNvSpPr txBox="1"/>
          <p:nvPr/>
        </p:nvSpPr>
        <p:spPr>
          <a:xfrm>
            <a:off x="10639426" y="2322326"/>
            <a:ext cx="1819458" cy="34346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Državno vlasništvo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311084C-67F4-475A-87C4-A90FA4CB7418}"/>
              </a:ext>
            </a:extLst>
          </p:cNvPr>
          <p:cNvSpPr/>
          <p:nvPr/>
        </p:nvSpPr>
        <p:spPr>
          <a:xfrm>
            <a:off x="10432119" y="2812791"/>
            <a:ext cx="204880" cy="204887"/>
          </a:xfrm>
          <a:prstGeom prst="roundRect">
            <a:avLst/>
          </a:prstGeom>
          <a:solidFill>
            <a:srgbClr val="E0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/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634071F3-F26C-4832-8947-16DF12990B01}"/>
              </a:ext>
            </a:extLst>
          </p:cNvPr>
          <p:cNvSpPr txBox="1"/>
          <p:nvPr/>
        </p:nvSpPr>
        <p:spPr>
          <a:xfrm>
            <a:off x="10636999" y="2737901"/>
            <a:ext cx="1819458" cy="3434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Privatizovano</a:t>
            </a:r>
            <a:br>
              <a:rPr lang="sr-Latn-R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r-Latn-R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(stanje u 2015)</a:t>
            </a:r>
            <a:endParaRPr lang="sr-Latn-R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FA10327-38C5-4504-BBF8-D1B1F5F84DC9}"/>
              </a:ext>
            </a:extLst>
          </p:cNvPr>
          <p:cNvSpPr/>
          <p:nvPr/>
        </p:nvSpPr>
        <p:spPr>
          <a:xfrm>
            <a:off x="10430906" y="3927569"/>
            <a:ext cx="204879" cy="204886"/>
          </a:xfrm>
          <a:prstGeom prst="roundRect">
            <a:avLst/>
          </a:prstGeom>
          <a:solidFill>
            <a:srgbClr val="8BAB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4BE4C839-C667-40D3-A030-7027924D3D1D}"/>
              </a:ext>
            </a:extLst>
          </p:cNvPr>
          <p:cNvSpPr txBox="1"/>
          <p:nvPr/>
        </p:nvSpPr>
        <p:spPr>
          <a:xfrm>
            <a:off x="10635785" y="3852633"/>
            <a:ext cx="1819459" cy="34346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Domaći de novo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25A2708-69B8-4B92-9651-5FF479F5BD8C}"/>
              </a:ext>
            </a:extLst>
          </p:cNvPr>
          <p:cNvSpPr/>
          <p:nvPr/>
        </p:nvSpPr>
        <p:spPr>
          <a:xfrm>
            <a:off x="10430300" y="5513226"/>
            <a:ext cx="204879" cy="204887"/>
          </a:xfrm>
          <a:prstGeom prst="roundRect">
            <a:avLst/>
          </a:prstGeom>
          <a:solidFill>
            <a:srgbClr val="537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/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C83470BF-43A9-4262-8DF2-C048140F159C}"/>
              </a:ext>
            </a:extLst>
          </p:cNvPr>
          <p:cNvSpPr txBox="1"/>
          <p:nvPr/>
        </p:nvSpPr>
        <p:spPr>
          <a:xfrm>
            <a:off x="10635179" y="5438336"/>
            <a:ext cx="1819459" cy="3434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Strani greenfield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AB028D-1B8D-4ECC-87AC-7B0B1785CCF7}"/>
              </a:ext>
            </a:extLst>
          </p:cNvPr>
          <p:cNvSpPr txBox="1"/>
          <p:nvPr/>
        </p:nvSpPr>
        <p:spPr>
          <a:xfrm>
            <a:off x="3561058" y="4380303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169AD5-5744-4877-8AAC-B41B13656208}"/>
              </a:ext>
            </a:extLst>
          </p:cNvPr>
          <p:cNvSpPr txBox="1"/>
          <p:nvPr/>
        </p:nvSpPr>
        <p:spPr>
          <a:xfrm>
            <a:off x="3561058" y="4884080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1D52C8-DCC3-4A96-A336-0C65D394BF30}"/>
              </a:ext>
            </a:extLst>
          </p:cNvPr>
          <p:cNvSpPr txBox="1"/>
          <p:nvPr/>
        </p:nvSpPr>
        <p:spPr>
          <a:xfrm>
            <a:off x="3561058" y="5499539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</a:rPr>
              <a:t>35%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059628-2049-42FB-BDC6-230E89DCB0FF}"/>
              </a:ext>
            </a:extLst>
          </p:cNvPr>
          <p:cNvSpPr txBox="1"/>
          <p:nvPr/>
        </p:nvSpPr>
        <p:spPr>
          <a:xfrm>
            <a:off x="3561058" y="5962552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12E0F0-D075-47A6-9A56-A0FBEF8A51AA}"/>
              </a:ext>
            </a:extLst>
          </p:cNvPr>
          <p:cNvSpPr txBox="1"/>
          <p:nvPr/>
        </p:nvSpPr>
        <p:spPr>
          <a:xfrm>
            <a:off x="5545728" y="3890090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</a:rPr>
              <a:t>13%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FFED26-4DE0-4057-A30D-E4370ED9173A}"/>
              </a:ext>
            </a:extLst>
          </p:cNvPr>
          <p:cNvSpPr txBox="1"/>
          <p:nvPr/>
        </p:nvSpPr>
        <p:spPr>
          <a:xfrm>
            <a:off x="5545728" y="4380303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27%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61B87E-AA62-4187-863C-8694E14EB984}"/>
              </a:ext>
            </a:extLst>
          </p:cNvPr>
          <p:cNvSpPr txBox="1"/>
          <p:nvPr/>
        </p:nvSpPr>
        <p:spPr>
          <a:xfrm>
            <a:off x="5545728" y="5158525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1F71DE-748D-43F3-B647-C8A2F58B644E}"/>
              </a:ext>
            </a:extLst>
          </p:cNvPr>
          <p:cNvSpPr txBox="1"/>
          <p:nvPr/>
        </p:nvSpPr>
        <p:spPr>
          <a:xfrm>
            <a:off x="5545728" y="5868453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DB18FC-D7D7-460B-AE06-3C9B681EAFE3}"/>
              </a:ext>
            </a:extLst>
          </p:cNvPr>
          <p:cNvSpPr txBox="1"/>
          <p:nvPr/>
        </p:nvSpPr>
        <p:spPr>
          <a:xfrm>
            <a:off x="9753601" y="2760818"/>
            <a:ext cx="64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E045BD-536D-40EA-BAD0-87A83962C74F}"/>
              </a:ext>
            </a:extLst>
          </p:cNvPr>
          <p:cNvSpPr txBox="1"/>
          <p:nvPr/>
        </p:nvSpPr>
        <p:spPr>
          <a:xfrm>
            <a:off x="9883983" y="2302555"/>
            <a:ext cx="50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EF800E-EDB2-4873-9462-9990721F3018}"/>
              </a:ext>
            </a:extLst>
          </p:cNvPr>
          <p:cNvSpPr txBox="1"/>
          <p:nvPr/>
        </p:nvSpPr>
        <p:spPr>
          <a:xfrm>
            <a:off x="9753601" y="3826761"/>
            <a:ext cx="64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b="1" dirty="0">
                <a:solidFill>
                  <a:schemeClr val="bg1"/>
                </a:solidFill>
              </a:rPr>
              <a:t>38%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2991FA-4D0E-4207-885F-538E1201CBCD}"/>
              </a:ext>
            </a:extLst>
          </p:cNvPr>
          <p:cNvSpPr txBox="1"/>
          <p:nvPr/>
        </p:nvSpPr>
        <p:spPr>
          <a:xfrm>
            <a:off x="9753601" y="5425377"/>
            <a:ext cx="64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b="1" dirty="0">
                <a:solidFill>
                  <a:schemeClr val="bg1"/>
                </a:solidFill>
              </a:rPr>
              <a:t>42%</a:t>
            </a:r>
          </a:p>
        </p:txBody>
      </p:sp>
    </p:spTree>
    <p:extLst>
      <p:ext uri="{BB962C8B-B14F-4D97-AF65-F5344CB8AC3E}">
        <p14:creationId xmlns:p14="http://schemas.microsoft.com/office/powerpoint/2010/main" val="3321255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FFBB-5312-40C6-8A56-B8A51870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181"/>
            <a:ext cx="6810376" cy="1325563"/>
          </a:xfrm>
        </p:spPr>
        <p:txBody>
          <a:bodyPr>
            <a:noAutofit/>
          </a:bodyPr>
          <a:lstStyle/>
          <a:p>
            <a:r>
              <a:rPr lang="pl-PL" dirty="0"/>
              <a:t>NPP je rasla postojano –</a:t>
            </a:r>
            <a:br>
              <a:rPr lang="pl-PL" dirty="0"/>
            </a:br>
            <a:r>
              <a:rPr lang="pl-PL" dirty="0"/>
              <a:t>rast izvoza ilutruje njen razvoj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F2744FA-108E-44C3-AD7C-C633B798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B5C8BAFD-9191-49CF-B34C-EA70BBBCF7E7}" type="slidenum">
              <a:rPr lang="en-US" smtClean="0"/>
              <a:t>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FCDD92-AD86-48FB-8F89-36DD0E0D4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0956"/>
            <a:ext cx="6993854" cy="422443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81F437F-895D-45AD-8C70-3165939A677D}"/>
              </a:ext>
            </a:extLst>
          </p:cNvPr>
          <p:cNvSpPr/>
          <p:nvPr/>
        </p:nvSpPr>
        <p:spPr>
          <a:xfrm>
            <a:off x="7898186" y="5867952"/>
            <a:ext cx="237958" cy="237958"/>
          </a:xfrm>
          <a:prstGeom prst="roundRect">
            <a:avLst/>
          </a:prstGeom>
          <a:solidFill>
            <a:srgbClr val="EB7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DB9374-43A2-43AD-A5D9-E3AD041FF9F0}"/>
              </a:ext>
            </a:extLst>
          </p:cNvPr>
          <p:cNvSpPr/>
          <p:nvPr/>
        </p:nvSpPr>
        <p:spPr>
          <a:xfrm>
            <a:off x="7898186" y="5524176"/>
            <a:ext cx="237958" cy="237958"/>
          </a:xfrm>
          <a:prstGeom prst="roundRect">
            <a:avLst/>
          </a:prstGeom>
          <a:solidFill>
            <a:srgbClr val="E0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73F5D36-4B62-40FE-AA3F-7908F7B8E8A6}"/>
              </a:ext>
            </a:extLst>
          </p:cNvPr>
          <p:cNvSpPr/>
          <p:nvPr/>
        </p:nvSpPr>
        <p:spPr>
          <a:xfrm>
            <a:off x="7898186" y="5205380"/>
            <a:ext cx="237958" cy="237958"/>
          </a:xfrm>
          <a:prstGeom prst="roundRect">
            <a:avLst/>
          </a:prstGeom>
          <a:solidFill>
            <a:srgbClr val="D16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C9466E3-0E85-47AD-B5CC-526053D526A1}"/>
              </a:ext>
            </a:extLst>
          </p:cNvPr>
          <p:cNvSpPr/>
          <p:nvPr/>
        </p:nvSpPr>
        <p:spPr>
          <a:xfrm>
            <a:off x="7898186" y="3663534"/>
            <a:ext cx="237958" cy="237958"/>
          </a:xfrm>
          <a:prstGeom prst="roundRect">
            <a:avLst/>
          </a:prstGeom>
          <a:solidFill>
            <a:srgbClr val="77D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2635BF-002F-46BC-9642-5EA8CB3A14E1}"/>
              </a:ext>
            </a:extLst>
          </p:cNvPr>
          <p:cNvSpPr/>
          <p:nvPr/>
        </p:nvSpPr>
        <p:spPr>
          <a:xfrm>
            <a:off x="7898186" y="4254484"/>
            <a:ext cx="237958" cy="237958"/>
          </a:xfrm>
          <a:prstGeom prst="roundRect">
            <a:avLst/>
          </a:prstGeom>
          <a:solidFill>
            <a:srgbClr val="8BAB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3807E9D-40B0-4628-A91C-58450895FB9D}"/>
              </a:ext>
            </a:extLst>
          </p:cNvPr>
          <p:cNvSpPr/>
          <p:nvPr/>
        </p:nvSpPr>
        <p:spPr>
          <a:xfrm>
            <a:off x="7898186" y="2453209"/>
            <a:ext cx="237958" cy="237958"/>
          </a:xfrm>
          <a:prstGeom prst="roundRect">
            <a:avLst/>
          </a:prstGeom>
          <a:solidFill>
            <a:srgbClr val="779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7406D42-44FC-438D-A0DA-D1E69C798ED7}"/>
              </a:ext>
            </a:extLst>
          </p:cNvPr>
          <p:cNvSpPr/>
          <p:nvPr/>
        </p:nvSpPr>
        <p:spPr>
          <a:xfrm>
            <a:off x="7898186" y="4772418"/>
            <a:ext cx="237958" cy="237958"/>
          </a:xfrm>
          <a:prstGeom prst="roundRect">
            <a:avLst/>
          </a:prstGeom>
          <a:solidFill>
            <a:srgbClr val="F2D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7626348-BCD6-4899-8536-FE59F774D34D}"/>
              </a:ext>
            </a:extLst>
          </p:cNvPr>
          <p:cNvSpPr/>
          <p:nvPr/>
        </p:nvSpPr>
        <p:spPr>
          <a:xfrm>
            <a:off x="7898186" y="3114394"/>
            <a:ext cx="237958" cy="237958"/>
          </a:xfrm>
          <a:prstGeom prst="roundRect">
            <a:avLst/>
          </a:prstGeom>
          <a:solidFill>
            <a:srgbClr val="E9B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F64A62-9E13-4F96-B107-266600BE428E}"/>
              </a:ext>
            </a:extLst>
          </p:cNvPr>
          <p:cNvSpPr txBox="1"/>
          <p:nvPr/>
        </p:nvSpPr>
        <p:spPr>
          <a:xfrm>
            <a:off x="8117094" y="3061172"/>
            <a:ext cx="4303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Pametne usluge -- uglavnom IT, ima i stranih i domaćih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830664-3709-4B72-8BF1-3532499302A1}"/>
              </a:ext>
            </a:extLst>
          </p:cNvPr>
          <p:cNvSpPr txBox="1"/>
          <p:nvPr/>
        </p:nvSpPr>
        <p:spPr>
          <a:xfrm>
            <a:off x="8117095" y="4737154"/>
            <a:ext cx="4008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Ostale usluge (transport, tuziram, građevina)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A29360-4923-4A36-BC05-BE7490482B10}"/>
              </a:ext>
            </a:extLst>
          </p:cNvPr>
          <p:cNvSpPr txBox="1"/>
          <p:nvPr/>
        </p:nvSpPr>
        <p:spPr>
          <a:xfrm>
            <a:off x="8117094" y="2400724"/>
            <a:ext cx="4074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Strane greenfield – uglavnom velika preduzeća </a:t>
            </a:r>
          </a:p>
          <a:p>
            <a:r>
              <a:rPr lang="sr-Latn-R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            (75%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sr-Latn-R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100 zap)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4CFE74-AFF3-4EC2-8F13-909A9ACB97C4}"/>
              </a:ext>
            </a:extLst>
          </p:cNvPr>
          <p:cNvSpPr txBox="1"/>
          <p:nvPr/>
        </p:nvSpPr>
        <p:spPr>
          <a:xfrm>
            <a:off x="8117094" y="4220706"/>
            <a:ext cx="4008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Domaće de novo – </a:t>
            </a: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uglavnom MSP</a:t>
            </a:r>
            <a:r>
              <a:rPr lang="sr-Latn-R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(85%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&lt;</a:t>
            </a:r>
            <a:r>
              <a:rPr lang="sr-Latn-R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250 zap)</a:t>
            </a: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sr-Latn-R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(GiP, metalska, mašinska, drvna)</a:t>
            </a:r>
            <a:endParaRPr lang="sr-Latn-R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8786B8-1372-4F52-95A8-D99CE270E40C}"/>
              </a:ext>
            </a:extLst>
          </p:cNvPr>
          <p:cNvSpPr txBox="1"/>
          <p:nvPr/>
        </p:nvSpPr>
        <p:spPr>
          <a:xfrm>
            <a:off x="8117094" y="3630435"/>
            <a:ext cx="348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Agribiznis -- uglavnom domaća preduzeća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CAC9B6-3A9F-4651-83C5-3D38812D607C}"/>
              </a:ext>
            </a:extLst>
          </p:cNvPr>
          <p:cNvSpPr txBox="1"/>
          <p:nvPr/>
        </p:nvSpPr>
        <p:spPr>
          <a:xfrm>
            <a:off x="7071237" y="5214914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+7.6%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6BF9C8-9B35-46C0-9BA7-01CF532DB813}"/>
              </a:ext>
            </a:extLst>
          </p:cNvPr>
          <p:cNvSpPr txBox="1"/>
          <p:nvPr/>
        </p:nvSpPr>
        <p:spPr>
          <a:xfrm>
            <a:off x="7059215" y="3641697"/>
            <a:ext cx="779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+12.1%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83A022-D9A2-4328-9D89-89ADFE414E8A}"/>
              </a:ext>
            </a:extLst>
          </p:cNvPr>
          <p:cNvSpPr txBox="1"/>
          <p:nvPr/>
        </p:nvSpPr>
        <p:spPr>
          <a:xfrm>
            <a:off x="7059215" y="4234963"/>
            <a:ext cx="779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+10.2%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990A8D-7654-4C9C-AE97-9AB5C9DEC108}"/>
              </a:ext>
            </a:extLst>
          </p:cNvPr>
          <p:cNvSpPr txBox="1"/>
          <p:nvPr/>
        </p:nvSpPr>
        <p:spPr>
          <a:xfrm>
            <a:off x="7059214" y="2435985"/>
            <a:ext cx="779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+25.0%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028348-CCA8-4C9B-A6BF-C7C834281422}"/>
              </a:ext>
            </a:extLst>
          </p:cNvPr>
          <p:cNvSpPr txBox="1"/>
          <p:nvPr/>
        </p:nvSpPr>
        <p:spPr>
          <a:xfrm>
            <a:off x="7059215" y="4752897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+9.7%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837F8D-C554-443B-AC8A-F08798CD3988}"/>
              </a:ext>
            </a:extLst>
          </p:cNvPr>
          <p:cNvSpPr txBox="1"/>
          <p:nvPr/>
        </p:nvSpPr>
        <p:spPr>
          <a:xfrm>
            <a:off x="7059215" y="3095096"/>
            <a:ext cx="779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+14.9%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666057-4074-42EF-92A9-5FE1554F3270}"/>
              </a:ext>
            </a:extLst>
          </p:cNvPr>
          <p:cNvSpPr txBox="1"/>
          <p:nvPr/>
        </p:nvSpPr>
        <p:spPr>
          <a:xfrm>
            <a:off x="6815400" y="1573908"/>
            <a:ext cx="1123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dirty="0"/>
              <a:t>Godišnji rast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744301-9668-470C-A8EC-98E74B9FCCD5}"/>
              </a:ext>
            </a:extLst>
          </p:cNvPr>
          <p:cNvSpPr txBox="1"/>
          <p:nvPr/>
        </p:nvSpPr>
        <p:spPr>
          <a:xfrm>
            <a:off x="8117094" y="5162813"/>
            <a:ext cx="2355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Tradicionalna privreda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6A9593-9F1B-4931-ADF8-2A60ABEACA8B}"/>
              </a:ext>
            </a:extLst>
          </p:cNvPr>
          <p:cNvSpPr txBox="1"/>
          <p:nvPr/>
        </p:nvSpPr>
        <p:spPr>
          <a:xfrm>
            <a:off x="8117094" y="5504598"/>
            <a:ext cx="4303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Privatizovane – uglavnom strane, čine 25% izvoza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27303A-BE82-47A7-ADCF-2AF1F543DBAF}"/>
              </a:ext>
            </a:extLst>
          </p:cNvPr>
          <p:cNvSpPr txBox="1"/>
          <p:nvPr/>
        </p:nvSpPr>
        <p:spPr>
          <a:xfrm>
            <a:off x="8117094" y="5833130"/>
            <a:ext cx="430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Državne – čine samo 5.5% ukupnog izvoza </a:t>
            </a:r>
          </a:p>
          <a:p>
            <a:r>
              <a:rPr lang="sr-Latn-R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(ugl. Petrohemija, Bor, Oružje, el. energija)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4073C0F-B3E1-4CE6-83FA-485BDCF5D33C}"/>
              </a:ext>
            </a:extLst>
          </p:cNvPr>
          <p:cNvCxnSpPr>
            <a:cxnSpLocks/>
          </p:cNvCxnSpPr>
          <p:nvPr/>
        </p:nvCxnSpPr>
        <p:spPr>
          <a:xfrm flipH="1">
            <a:off x="215900" y="2209099"/>
            <a:ext cx="6777955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1BFB5AA5-F304-44E1-8364-D97ABEB85105}"/>
              </a:ext>
            </a:extLst>
          </p:cNvPr>
          <p:cNvSpPr txBox="1">
            <a:spLocks/>
          </p:cNvSpPr>
          <p:nvPr/>
        </p:nvSpPr>
        <p:spPr>
          <a:xfrm>
            <a:off x="7648577" y="229856"/>
            <a:ext cx="3190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565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sz="3200" dirty="0"/>
              <a:t>Postepena transformacija/ 4</a:t>
            </a:r>
            <a:endParaRPr lang="en-US" sz="32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1502BA0-801E-4770-B243-F4C61B7D623F}"/>
              </a:ext>
            </a:extLst>
          </p:cNvPr>
          <p:cNvSpPr/>
          <p:nvPr/>
        </p:nvSpPr>
        <p:spPr>
          <a:xfrm>
            <a:off x="215900" y="6519445"/>
            <a:ext cx="52744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Izvor: APR,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r-Latn-R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PKS, Agencija za privatizaciju, kalkulacije autora</a:t>
            </a:r>
            <a:endParaRPr lang="sr-Latn-RS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957DEF-017D-41C4-9A6D-893073443D95}"/>
              </a:ext>
            </a:extLst>
          </p:cNvPr>
          <p:cNvSpPr txBox="1"/>
          <p:nvPr/>
        </p:nvSpPr>
        <p:spPr>
          <a:xfrm>
            <a:off x="7059214" y="1941769"/>
            <a:ext cx="779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+11.8%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1EF04E-4102-4139-8779-F9836EC84241}"/>
              </a:ext>
            </a:extLst>
          </p:cNvPr>
          <p:cNvSpPr txBox="1"/>
          <p:nvPr/>
        </p:nvSpPr>
        <p:spPr>
          <a:xfrm>
            <a:off x="7718937" y="1941769"/>
            <a:ext cx="779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Ukupno</a:t>
            </a:r>
          </a:p>
        </p:txBody>
      </p:sp>
    </p:spTree>
    <p:extLst>
      <p:ext uri="{BB962C8B-B14F-4D97-AF65-F5344CB8AC3E}">
        <p14:creationId xmlns:p14="http://schemas.microsoft.com/office/powerpoint/2010/main" val="1993646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FFBB-5312-40C6-8A56-B8A51870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3181"/>
            <a:ext cx="7867652" cy="1325563"/>
          </a:xfrm>
        </p:spPr>
        <p:txBody>
          <a:bodyPr>
            <a:noAutofit/>
          </a:bodyPr>
          <a:lstStyle/>
          <a:p>
            <a:r>
              <a:rPr lang="pl-PL" dirty="0"/>
              <a:t>Ukupna NPP je mala – u najboljem slučaju 35% zaposlenosti i 55% BDVa 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F2744FA-108E-44C3-AD7C-C633B798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B5C8BAFD-9191-49CF-B34C-EA70BBBCF7E7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40BD9F-5BC4-47D1-9AB2-0AE9CC3BDB9A}"/>
              </a:ext>
            </a:extLst>
          </p:cNvPr>
          <p:cNvSpPr txBox="1">
            <a:spLocks/>
          </p:cNvSpPr>
          <p:nvPr/>
        </p:nvSpPr>
        <p:spPr>
          <a:xfrm>
            <a:off x="8705851" y="229856"/>
            <a:ext cx="2133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565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sz="3200" dirty="0"/>
              <a:t>Iako mala – značajna/ 1</a:t>
            </a:r>
            <a:endParaRPr lang="en-US" sz="3200" dirty="0"/>
          </a:p>
        </p:txBody>
      </p:sp>
      <p:sp>
        <p:nvSpPr>
          <p:cNvPr id="39" name="Slide Number Placeholder 7">
            <a:extLst>
              <a:ext uri="{FF2B5EF4-FFF2-40B4-BE49-F238E27FC236}">
                <a16:creationId xmlns:a16="http://schemas.microsoft.com/office/drawing/2014/main" id="{59D97471-CBC5-43D5-85D2-C7A9CD0713AF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8BAFD-9191-49CF-B34C-EA70BBBCF7E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DE6F9-2AAF-4624-85FB-C9B56BD0BE92}"/>
              </a:ext>
            </a:extLst>
          </p:cNvPr>
          <p:cNvSpPr/>
          <p:nvPr/>
        </p:nvSpPr>
        <p:spPr>
          <a:xfrm>
            <a:off x="-66979" y="6647287"/>
            <a:ext cx="23903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Izvor: RZS, APR, AzP, kalkulacije autora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3A54A765-4DE2-4002-94EE-28339FE7E082}"/>
              </a:ext>
            </a:extLst>
          </p:cNvPr>
          <p:cNvSpPr txBox="1">
            <a:spLocks/>
          </p:cNvSpPr>
          <p:nvPr/>
        </p:nvSpPr>
        <p:spPr>
          <a:xfrm>
            <a:off x="1470135" y="1592062"/>
            <a:ext cx="2079006" cy="582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37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Aft>
                <a:spcPts val="300"/>
              </a:spcAft>
              <a:buNone/>
            </a:pPr>
            <a:r>
              <a:rPr lang="sr-Latn-RS" sz="2000" b="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Zaposlenost (BDV)</a:t>
            </a:r>
            <a:br>
              <a:rPr lang="sr-Latn-RS" sz="2000" b="0" i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sr-Latn-RS" sz="2000" b="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ukupno = 100% </a:t>
            </a:r>
            <a:endParaRPr lang="en-US" sz="2000" b="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7AF0F1-802C-4CE8-8048-48C3B32F2D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9" t="4279" r="21748" b="5482"/>
          <a:stretch/>
        </p:blipFill>
        <p:spPr>
          <a:xfrm>
            <a:off x="75394" y="2216704"/>
            <a:ext cx="4116534" cy="412671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EEAC6B-647A-4915-AF25-F11002716711}"/>
              </a:ext>
            </a:extLst>
          </p:cNvPr>
          <p:cNvSpPr/>
          <p:nvPr/>
        </p:nvSpPr>
        <p:spPr>
          <a:xfrm>
            <a:off x="6792685" y="1904650"/>
            <a:ext cx="478971" cy="478971"/>
          </a:xfrm>
          <a:prstGeom prst="roundRect">
            <a:avLst/>
          </a:prstGeom>
          <a:solidFill>
            <a:srgbClr val="F1C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F268B5-6EE5-4B48-8785-97EBF1020831}"/>
              </a:ext>
            </a:extLst>
          </p:cNvPr>
          <p:cNvSpPr txBox="1"/>
          <p:nvPr/>
        </p:nvSpPr>
        <p:spPr>
          <a:xfrm>
            <a:off x="7286173" y="1877017"/>
            <a:ext cx="400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/>
              <a:t>SDI greenfield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8EE1EF4-F571-45B9-884E-423636502BA0}"/>
              </a:ext>
            </a:extLst>
          </p:cNvPr>
          <p:cNvSpPr/>
          <p:nvPr/>
        </p:nvSpPr>
        <p:spPr>
          <a:xfrm>
            <a:off x="6792685" y="2456404"/>
            <a:ext cx="478971" cy="478971"/>
          </a:xfrm>
          <a:prstGeom prst="roundRect">
            <a:avLst/>
          </a:prstGeom>
          <a:solidFill>
            <a:srgbClr val="F9A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287FE3-7C6F-4B2F-ACC6-9564A76CA500}"/>
              </a:ext>
            </a:extLst>
          </p:cNvPr>
          <p:cNvSpPr txBox="1"/>
          <p:nvPr/>
        </p:nvSpPr>
        <p:spPr>
          <a:xfrm>
            <a:off x="7286173" y="2428771"/>
            <a:ext cx="400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/>
              <a:t>SDI privatizovano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3D5199C-16A3-499C-91E0-4073CFB74859}"/>
              </a:ext>
            </a:extLst>
          </p:cNvPr>
          <p:cNvSpPr/>
          <p:nvPr/>
        </p:nvSpPr>
        <p:spPr>
          <a:xfrm>
            <a:off x="6792685" y="3008158"/>
            <a:ext cx="478971" cy="478971"/>
          </a:xfrm>
          <a:prstGeom prst="roundRect">
            <a:avLst/>
          </a:prstGeom>
          <a:solidFill>
            <a:srgbClr val="EF8A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EFB7DA-B060-4E1A-8A07-D7F38A186D8E}"/>
              </a:ext>
            </a:extLst>
          </p:cNvPr>
          <p:cNvSpPr txBox="1"/>
          <p:nvPr/>
        </p:nvSpPr>
        <p:spPr>
          <a:xfrm>
            <a:off x="7286173" y="2980525"/>
            <a:ext cx="400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/>
              <a:t>Domaće privatizovano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BA851C8-88CF-4A22-A12F-A860E98B214A}"/>
              </a:ext>
            </a:extLst>
          </p:cNvPr>
          <p:cNvSpPr/>
          <p:nvPr/>
        </p:nvSpPr>
        <p:spPr>
          <a:xfrm>
            <a:off x="6792685" y="3531378"/>
            <a:ext cx="478971" cy="478971"/>
          </a:xfrm>
          <a:prstGeom prst="roundRect">
            <a:avLst/>
          </a:prstGeom>
          <a:solidFill>
            <a:srgbClr val="D25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966F89-CED6-443E-B5FF-AABFAF5933E5}"/>
              </a:ext>
            </a:extLst>
          </p:cNvPr>
          <p:cNvSpPr txBox="1"/>
          <p:nvPr/>
        </p:nvSpPr>
        <p:spPr>
          <a:xfrm>
            <a:off x="7286173" y="3503745"/>
            <a:ext cx="400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/>
              <a:t>Domaće de novo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DB4FC99-4B3F-4060-87B3-D3CF14518D54}"/>
              </a:ext>
            </a:extLst>
          </p:cNvPr>
          <p:cNvSpPr/>
          <p:nvPr/>
        </p:nvSpPr>
        <p:spPr>
          <a:xfrm>
            <a:off x="6792685" y="4098847"/>
            <a:ext cx="478971" cy="478971"/>
          </a:xfrm>
          <a:prstGeom prst="roundRect">
            <a:avLst/>
          </a:prstGeom>
          <a:solidFill>
            <a:srgbClr val="E03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F17A35-47B6-4FDE-9404-9AE8E3B30C43}"/>
              </a:ext>
            </a:extLst>
          </p:cNvPr>
          <p:cNvSpPr txBox="1"/>
          <p:nvPr/>
        </p:nvSpPr>
        <p:spPr>
          <a:xfrm>
            <a:off x="7286173" y="4071214"/>
            <a:ext cx="400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/>
              <a:t>Banke i nekretnine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0A5AAD1-038A-4569-8BC5-FECA0D159087}"/>
              </a:ext>
            </a:extLst>
          </p:cNvPr>
          <p:cNvSpPr/>
          <p:nvPr/>
        </p:nvSpPr>
        <p:spPr>
          <a:xfrm>
            <a:off x="6792685" y="4622067"/>
            <a:ext cx="478971" cy="478971"/>
          </a:xfrm>
          <a:prstGeom prst="roundRect">
            <a:avLst/>
          </a:prstGeom>
          <a:solidFill>
            <a:srgbClr val="79A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6AD3F3-D67C-47D6-B4BC-B61CC5862437}"/>
              </a:ext>
            </a:extLst>
          </p:cNvPr>
          <p:cNvSpPr txBox="1"/>
          <p:nvPr/>
        </p:nvSpPr>
        <p:spPr>
          <a:xfrm>
            <a:off x="7286173" y="4594434"/>
            <a:ext cx="490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/>
              <a:t>Javne usluge i drž administracija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2226FA-1B29-443E-A88C-E1633534054B}"/>
              </a:ext>
            </a:extLst>
          </p:cNvPr>
          <p:cNvSpPr/>
          <p:nvPr/>
        </p:nvSpPr>
        <p:spPr>
          <a:xfrm>
            <a:off x="6792685" y="5158406"/>
            <a:ext cx="478971" cy="478971"/>
          </a:xfrm>
          <a:prstGeom prst="roundRect">
            <a:avLst/>
          </a:prstGeom>
          <a:solidFill>
            <a:srgbClr val="305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3E98D5-F05E-4CA6-B451-42E529D675CF}"/>
              </a:ext>
            </a:extLst>
          </p:cNvPr>
          <p:cNvSpPr txBox="1"/>
          <p:nvPr/>
        </p:nvSpPr>
        <p:spPr>
          <a:xfrm>
            <a:off x="7286173" y="5130773"/>
            <a:ext cx="400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/>
              <a:t>Javna i državna preduzeća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2D4DD8E-8A8D-4BB8-BEDE-7409B99DE36D}"/>
              </a:ext>
            </a:extLst>
          </p:cNvPr>
          <p:cNvSpPr/>
          <p:nvPr/>
        </p:nvSpPr>
        <p:spPr>
          <a:xfrm>
            <a:off x="6792685" y="5696140"/>
            <a:ext cx="478971" cy="478971"/>
          </a:xfrm>
          <a:prstGeom prst="roundRect">
            <a:avLst/>
          </a:prstGeom>
          <a:solidFill>
            <a:srgbClr val="8AC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2A5A8B-5B85-44CA-BDE2-9BB525A0697E}"/>
              </a:ext>
            </a:extLst>
          </p:cNvPr>
          <p:cNvSpPr txBox="1"/>
          <p:nvPr/>
        </p:nvSpPr>
        <p:spPr>
          <a:xfrm>
            <a:off x="7286173" y="5668507"/>
            <a:ext cx="400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/>
              <a:t>Preduzetnici (bez fin. izv.)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3CC059E-68D7-48D4-8D7A-DE2F95FC9A6B}"/>
              </a:ext>
            </a:extLst>
          </p:cNvPr>
          <p:cNvSpPr/>
          <p:nvPr/>
        </p:nvSpPr>
        <p:spPr>
          <a:xfrm>
            <a:off x="6792685" y="6246993"/>
            <a:ext cx="478971" cy="478971"/>
          </a:xfrm>
          <a:prstGeom prst="roundRect">
            <a:avLst/>
          </a:prstGeom>
          <a:solidFill>
            <a:srgbClr val="309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3F8FBB-832E-4703-AEBC-F4C266D58B20}"/>
              </a:ext>
            </a:extLst>
          </p:cNvPr>
          <p:cNvSpPr txBox="1"/>
          <p:nvPr/>
        </p:nvSpPr>
        <p:spPr>
          <a:xfrm>
            <a:off x="7286173" y="6219360"/>
            <a:ext cx="400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/>
              <a:t>Neformalni segment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2032E3-52B0-4B00-AB3C-DD91D231B7D1}"/>
              </a:ext>
            </a:extLst>
          </p:cNvPr>
          <p:cNvSpPr/>
          <p:nvPr/>
        </p:nvSpPr>
        <p:spPr>
          <a:xfrm>
            <a:off x="5927497" y="1904650"/>
            <a:ext cx="232229" cy="2673168"/>
          </a:xfrm>
          <a:prstGeom prst="roundRect">
            <a:avLst/>
          </a:prstGeom>
          <a:solidFill>
            <a:srgbClr val="EF8A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A7349BD-68A2-4FAB-A18F-6010FB5CF440}"/>
              </a:ext>
            </a:extLst>
          </p:cNvPr>
          <p:cNvSpPr/>
          <p:nvPr/>
        </p:nvSpPr>
        <p:spPr>
          <a:xfrm>
            <a:off x="5927497" y="4622067"/>
            <a:ext cx="232229" cy="1015310"/>
          </a:xfrm>
          <a:prstGeom prst="roundRect">
            <a:avLst/>
          </a:prstGeom>
          <a:solidFill>
            <a:srgbClr val="30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50BD75C-3F83-4D67-BE2B-07F2BD3C86DC}"/>
              </a:ext>
            </a:extLst>
          </p:cNvPr>
          <p:cNvSpPr/>
          <p:nvPr/>
        </p:nvSpPr>
        <p:spPr>
          <a:xfrm>
            <a:off x="5927497" y="5696139"/>
            <a:ext cx="232229" cy="1025335"/>
          </a:xfrm>
          <a:prstGeom prst="roundRect">
            <a:avLst/>
          </a:prstGeom>
          <a:solidFill>
            <a:srgbClr val="309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5F22C-0E6C-4162-B275-0C4ED3E26AF5}"/>
              </a:ext>
            </a:extLst>
          </p:cNvPr>
          <p:cNvSpPr txBox="1"/>
          <p:nvPr/>
        </p:nvSpPr>
        <p:spPr>
          <a:xfrm>
            <a:off x="4391731" y="3010402"/>
            <a:ext cx="152124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r-Latn-RS" sz="2400" b="1" dirty="0"/>
              <a:t>NPP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604200-096A-4935-8916-B14852EDE940}"/>
              </a:ext>
            </a:extLst>
          </p:cNvPr>
          <p:cNvSpPr txBox="1"/>
          <p:nvPr/>
        </p:nvSpPr>
        <p:spPr>
          <a:xfrm>
            <a:off x="4794658" y="4906144"/>
            <a:ext cx="111832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r-Latn-RS" sz="2400" b="1" dirty="0"/>
              <a:t>Država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408BE7-EB4B-48AE-9B9C-4103814512F7}"/>
              </a:ext>
            </a:extLst>
          </p:cNvPr>
          <p:cNvSpPr txBox="1"/>
          <p:nvPr/>
        </p:nvSpPr>
        <p:spPr>
          <a:xfrm>
            <a:off x="4197122" y="5831495"/>
            <a:ext cx="173037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r-Latn-RS" sz="2400" b="1" dirty="0"/>
              <a:t>Neformalno</a:t>
            </a:r>
            <a:br>
              <a:rPr lang="sr-Latn-RS" sz="2400" b="1" dirty="0"/>
            </a:br>
            <a:r>
              <a:rPr lang="sr-Latn-RS" sz="2400" b="1" dirty="0"/>
              <a:t>i ranjivo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E29E7E-B2E1-4890-AA8E-35EB49AB4029}"/>
              </a:ext>
            </a:extLst>
          </p:cNvPr>
          <p:cNvSpPr txBox="1"/>
          <p:nvPr/>
        </p:nvSpPr>
        <p:spPr>
          <a:xfrm>
            <a:off x="6174243" y="1956063"/>
            <a:ext cx="73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6.5%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4251498-7CB7-4FFE-99C5-91898121980B}"/>
              </a:ext>
            </a:extLst>
          </p:cNvPr>
          <p:cNvSpPr txBox="1"/>
          <p:nvPr/>
        </p:nvSpPr>
        <p:spPr>
          <a:xfrm>
            <a:off x="6174243" y="2501977"/>
            <a:ext cx="73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3.0%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04052ED-E731-45E8-96C3-77B27014919E}"/>
              </a:ext>
            </a:extLst>
          </p:cNvPr>
          <p:cNvSpPr txBox="1"/>
          <p:nvPr/>
        </p:nvSpPr>
        <p:spPr>
          <a:xfrm>
            <a:off x="6174243" y="3073548"/>
            <a:ext cx="73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2.5%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4C544E-47F1-4C96-9944-58186D92D23E}"/>
              </a:ext>
            </a:extLst>
          </p:cNvPr>
          <p:cNvSpPr txBox="1"/>
          <p:nvPr/>
        </p:nvSpPr>
        <p:spPr>
          <a:xfrm>
            <a:off x="6096001" y="3580689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22.0%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C934F4-0E1E-461F-8CDD-C1983E957019}"/>
              </a:ext>
            </a:extLst>
          </p:cNvPr>
          <p:cNvSpPr txBox="1"/>
          <p:nvPr/>
        </p:nvSpPr>
        <p:spPr>
          <a:xfrm>
            <a:off x="6174243" y="4148158"/>
            <a:ext cx="73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1.8%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0968F4-5476-46EE-B2CD-45FB8759D095}"/>
              </a:ext>
            </a:extLst>
          </p:cNvPr>
          <p:cNvSpPr txBox="1"/>
          <p:nvPr/>
        </p:nvSpPr>
        <p:spPr>
          <a:xfrm>
            <a:off x="6096001" y="4686724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19.5%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D24C74-655F-4F87-89BE-456D6B359C0F}"/>
              </a:ext>
            </a:extLst>
          </p:cNvPr>
          <p:cNvSpPr txBox="1"/>
          <p:nvPr/>
        </p:nvSpPr>
        <p:spPr>
          <a:xfrm>
            <a:off x="6096001" y="5207717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10.0%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2869657-3007-4A2B-8E7B-408E7D434F7F}"/>
              </a:ext>
            </a:extLst>
          </p:cNvPr>
          <p:cNvSpPr txBox="1"/>
          <p:nvPr/>
        </p:nvSpPr>
        <p:spPr>
          <a:xfrm>
            <a:off x="6174243" y="5744056"/>
            <a:ext cx="73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8.3%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0D6A2C-1AFB-4DD9-902E-905CB326C5FC}"/>
              </a:ext>
            </a:extLst>
          </p:cNvPr>
          <p:cNvSpPr txBox="1"/>
          <p:nvPr/>
        </p:nvSpPr>
        <p:spPr>
          <a:xfrm>
            <a:off x="6096001" y="6305968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26.4%</a:t>
            </a:r>
          </a:p>
        </p:txBody>
      </p:sp>
      <p:pic>
        <p:nvPicPr>
          <p:cNvPr id="17" name="Picture 16" descr="A picture containing cable, object, connector&#10;&#10;Description generated with high confidence">
            <a:extLst>
              <a:ext uri="{FF2B5EF4-FFF2-40B4-BE49-F238E27FC236}">
                <a16:creationId xmlns:a16="http://schemas.microsoft.com/office/drawing/2014/main" id="{274B7F89-C706-4CFF-B9EF-38DBE4E529D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0" t="-75" b="21453"/>
          <a:stretch/>
        </p:blipFill>
        <p:spPr>
          <a:xfrm>
            <a:off x="2191906" y="2195513"/>
            <a:ext cx="2079005" cy="3316913"/>
          </a:xfrm>
          <a:prstGeom prst="rect">
            <a:avLst/>
          </a:prstGeom>
        </p:spPr>
      </p:pic>
      <p:pic>
        <p:nvPicPr>
          <p:cNvPr id="35" name="Picture 3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D2FCE5B-AA44-4453-BB1C-086FD3FD2A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92" b="23663"/>
          <a:stretch/>
        </p:blipFill>
        <p:spPr>
          <a:xfrm>
            <a:off x="53206" y="2202414"/>
            <a:ext cx="2079005" cy="3220486"/>
          </a:xfrm>
          <a:prstGeom prst="rect">
            <a:avLst/>
          </a:prstGeom>
        </p:spPr>
      </p:pic>
      <p:pic>
        <p:nvPicPr>
          <p:cNvPr id="40" name="Picture 39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1C90B95-EF7F-44CD-8E1C-E0A62E47E93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75014" r="11852"/>
          <a:stretch/>
        </p:blipFill>
        <p:spPr>
          <a:xfrm>
            <a:off x="476250" y="5367809"/>
            <a:ext cx="3295650" cy="105412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69D1EED-7939-4CFD-8DD0-FE7FC5A91876}"/>
              </a:ext>
            </a:extLst>
          </p:cNvPr>
          <p:cNvSpPr txBox="1"/>
          <p:nvPr/>
        </p:nvSpPr>
        <p:spPr>
          <a:xfrm>
            <a:off x="4120759" y="2781160"/>
            <a:ext cx="1075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F08B0C"/>
                </a:solidFill>
              </a:rPr>
              <a:t>35%</a:t>
            </a:r>
          </a:p>
          <a:p>
            <a:r>
              <a:rPr lang="sr-Latn-RS" sz="2800" b="1" dirty="0">
                <a:solidFill>
                  <a:srgbClr val="F08B0C"/>
                </a:solidFill>
              </a:rPr>
              <a:t>(55%)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9C1913-DDF3-4FFB-BAD9-B5F1330CC290}"/>
              </a:ext>
            </a:extLst>
          </p:cNvPr>
          <p:cNvSpPr txBox="1"/>
          <p:nvPr/>
        </p:nvSpPr>
        <p:spPr>
          <a:xfrm>
            <a:off x="3257957" y="5965920"/>
            <a:ext cx="1102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305D8A"/>
                </a:solidFill>
              </a:rPr>
              <a:t>30%</a:t>
            </a:r>
          </a:p>
          <a:p>
            <a:r>
              <a:rPr lang="sr-Latn-RS" sz="2800" b="1" dirty="0">
                <a:solidFill>
                  <a:srgbClr val="305D8A"/>
                </a:solidFill>
              </a:rPr>
              <a:t>(25%)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C5DE3B9-7E7E-46A3-8767-6D4E5D9C7E2B}"/>
              </a:ext>
            </a:extLst>
          </p:cNvPr>
          <p:cNvSpPr txBox="1"/>
          <p:nvPr/>
        </p:nvSpPr>
        <p:spPr>
          <a:xfrm>
            <a:off x="-113621" y="1804092"/>
            <a:ext cx="1086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800" b="1" dirty="0">
                <a:solidFill>
                  <a:srgbClr val="309143"/>
                </a:solidFill>
              </a:rPr>
              <a:t>35%</a:t>
            </a:r>
          </a:p>
          <a:p>
            <a:pPr algn="r"/>
            <a:r>
              <a:rPr lang="sr-Latn-RS" sz="2800" b="1" dirty="0">
                <a:solidFill>
                  <a:srgbClr val="309143"/>
                </a:solidFill>
              </a:rPr>
              <a:t>(20%)</a:t>
            </a:r>
          </a:p>
        </p:txBody>
      </p:sp>
    </p:spTree>
    <p:extLst>
      <p:ext uri="{BB962C8B-B14F-4D97-AF65-F5344CB8AC3E}">
        <p14:creationId xmlns:p14="http://schemas.microsoft.com/office/powerpoint/2010/main" val="3237992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3825</TotalTime>
  <Words>1386</Words>
  <Application>Microsoft Office PowerPoint</Application>
  <PresentationFormat>Widescreen</PresentationFormat>
  <Paragraphs>350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Office Theme</vt:lpstr>
      <vt:lpstr>Prilike i izazovi  nakon sporog  ekonomskog oporavka  (i transformacije): slučaj Srbije</vt:lpstr>
      <vt:lpstr>Od 2000: najsporiji ili relativno spor privredni rast</vt:lpstr>
      <vt:lpstr>Problem mora biti dublji od korupcije i „partijske države”...</vt:lpstr>
      <vt:lpstr>... mi danas posmatramo strukturni aspekt</vt:lpstr>
      <vt:lpstr>Srbija danas ima tri privrede</vt:lpstr>
      <vt:lpstr>Transformacija –  spora i postepena koliko i priliv SDI</vt:lpstr>
      <vt:lpstr>Ilustracija transformacije – sektor Mašina i opreme (MiO)</vt:lpstr>
      <vt:lpstr>NPP je rasla postojano – rast izvoza ilutruje njen razvoj</vt:lpstr>
      <vt:lpstr>Ukupna NPP je mala – u najboljem slučaju 35% zaposlenosti i 55% BDVa </vt:lpstr>
      <vt:lpstr>Ipak, izvoz je dostigao 50% BDP-a</vt:lpstr>
      <vt:lpstr>Konkurentan izvoz  (ubrzaće i ukupni privredni rast)</vt:lpstr>
      <vt:lpstr>Značajna diverzifikacija: snažna konkurentnost na širokom polju</vt:lpstr>
      <vt:lpstr>Ipak, struktura „rasplinuta“, a za sada je to rast iz niskih osnova</vt:lpstr>
      <vt:lpstr>Ilustracija “rasplinute” strukture:  industrija Mašina i opreme (MiO)</vt:lpstr>
      <vt:lpstr>Ilustracija “rasplinute” strukture:  industrija Mašina i opreme (MiO)</vt:lpstr>
      <vt:lpstr>Ilustracija „rasplinute” strukture: industrija Nameštaja</vt:lpstr>
      <vt:lpstr>Rast proizvodnje je mnogo veći od rasta zaposlenosti</vt:lpstr>
      <vt:lpstr>Veliki deo nezaposlenog stanovništva teško zapošljiv</vt:lpstr>
      <vt:lpstr>„Rasplinutost“: oporavak, a ne razvoj</vt:lpstr>
      <vt:lpstr>„Rasplinutost“: održivost rasta NPP je ključni izazov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</dc:creator>
  <cp:lastModifiedBy>Nemanja Sormaz</cp:lastModifiedBy>
  <cp:revision>338</cp:revision>
  <cp:lastPrinted>2018-10-25T10:05:01Z</cp:lastPrinted>
  <dcterms:created xsi:type="dcterms:W3CDTF">2018-04-29T17:08:01Z</dcterms:created>
  <dcterms:modified xsi:type="dcterms:W3CDTF">2018-10-25T10:41:22Z</dcterms:modified>
</cp:coreProperties>
</file>